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437" r:id="rId4"/>
    <p:sldId id="263" r:id="rId5"/>
    <p:sldId id="271" r:id="rId6"/>
    <p:sldId id="264" r:id="rId7"/>
    <p:sldId id="278" r:id="rId8"/>
    <p:sldId id="438" r:id="rId9"/>
    <p:sldId id="280" r:id="rId10"/>
    <p:sldId id="281" r:id="rId11"/>
    <p:sldId id="282" r:id="rId12"/>
    <p:sldId id="258" r:id="rId13"/>
    <p:sldId id="430" r:id="rId14"/>
    <p:sldId id="435" r:id="rId15"/>
    <p:sldId id="279" r:id="rId16"/>
    <p:sldId id="436" r:id="rId17"/>
    <p:sldId id="4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DC871-58C2-4FFF-9FEF-A04ACE858D74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848EA-DC80-4D86-87E9-E3A3D45C3424}">
      <dgm:prSet phldrT="[Text]" custT="1"/>
      <dgm:spPr/>
      <dgm:t>
        <a:bodyPr/>
        <a:lstStyle/>
        <a:p>
          <a:r>
            <a:rPr lang="en-US" sz="1200" b="1" dirty="0"/>
            <a:t>Aims of Scenario Analysis</a:t>
          </a:r>
        </a:p>
      </dgm:t>
    </dgm:pt>
    <dgm:pt modelId="{6F3D034A-9C6D-452D-BD43-91B2E217070F}" type="parTrans" cxnId="{DE13583B-CA32-417F-9B6C-3017CA216420}">
      <dgm:prSet/>
      <dgm:spPr/>
      <dgm:t>
        <a:bodyPr/>
        <a:lstStyle/>
        <a:p>
          <a:endParaRPr lang="en-US"/>
        </a:p>
      </dgm:t>
    </dgm:pt>
    <dgm:pt modelId="{2B92F3BB-17F8-4EDC-8DF5-12F3A86E72DB}" type="sibTrans" cxnId="{DE13583B-CA32-417F-9B6C-3017CA216420}">
      <dgm:prSet/>
      <dgm:spPr/>
      <dgm:t>
        <a:bodyPr/>
        <a:lstStyle/>
        <a:p>
          <a:endParaRPr lang="en-US"/>
        </a:p>
      </dgm:t>
    </dgm:pt>
    <dgm:pt modelId="{E6E1612D-8468-421F-BA38-1BE55ECE1D87}">
      <dgm:prSet phldrT="[Text]"/>
      <dgm:spPr/>
      <dgm:t>
        <a:bodyPr/>
        <a:lstStyle/>
        <a:p>
          <a:r>
            <a:rPr lang="en-US" dirty="0"/>
            <a:t>To make sense of complexity and ambiguity in terms of possibility and plausibility</a:t>
          </a:r>
        </a:p>
      </dgm:t>
    </dgm:pt>
    <dgm:pt modelId="{9CDCFF68-EFD9-4BA4-A793-3D8C2EC3EA90}" type="parTrans" cxnId="{D2A6071D-16F0-4253-8CF0-A73EF7393554}">
      <dgm:prSet/>
      <dgm:spPr/>
      <dgm:t>
        <a:bodyPr/>
        <a:lstStyle/>
        <a:p>
          <a:endParaRPr lang="en-US"/>
        </a:p>
      </dgm:t>
    </dgm:pt>
    <dgm:pt modelId="{8EA6D674-6707-4E24-B9D4-8842AED60E9C}" type="sibTrans" cxnId="{D2A6071D-16F0-4253-8CF0-A73EF7393554}">
      <dgm:prSet/>
      <dgm:spPr/>
      <dgm:t>
        <a:bodyPr/>
        <a:lstStyle/>
        <a:p>
          <a:endParaRPr lang="en-US"/>
        </a:p>
      </dgm:t>
    </dgm:pt>
    <dgm:pt modelId="{D2DEBEA2-97D9-47D7-92BF-8E9C220C369C}">
      <dgm:prSet phldrT="[Text]"/>
      <dgm:spPr/>
      <dgm:t>
        <a:bodyPr/>
        <a:lstStyle/>
        <a:p>
          <a:r>
            <a:rPr lang="en-US" dirty="0"/>
            <a:t>To think through alternative futures</a:t>
          </a:r>
        </a:p>
      </dgm:t>
    </dgm:pt>
    <dgm:pt modelId="{BCA81D0C-AF70-4D7E-8109-B723B06A4A4F}" type="parTrans" cxnId="{06F18E1A-1A9E-41D1-B5AE-B3D892B3C33F}">
      <dgm:prSet/>
      <dgm:spPr/>
      <dgm:t>
        <a:bodyPr/>
        <a:lstStyle/>
        <a:p>
          <a:endParaRPr lang="en-US"/>
        </a:p>
      </dgm:t>
    </dgm:pt>
    <dgm:pt modelId="{BD62D4E4-988B-41C7-A632-3E9C1E697ED6}" type="sibTrans" cxnId="{06F18E1A-1A9E-41D1-B5AE-B3D892B3C33F}">
      <dgm:prSet/>
      <dgm:spPr/>
      <dgm:t>
        <a:bodyPr/>
        <a:lstStyle/>
        <a:p>
          <a:endParaRPr lang="en-US"/>
        </a:p>
      </dgm:t>
    </dgm:pt>
    <dgm:pt modelId="{1E95ECC6-45FF-4E55-9E56-6AAD9E535BEB}">
      <dgm:prSet phldrT="[Text]"/>
      <dgm:spPr/>
      <dgm:t>
        <a:bodyPr/>
        <a:lstStyle/>
        <a:p>
          <a:r>
            <a:rPr lang="en-US" dirty="0"/>
            <a:t>To evaluate strategic options against these futures</a:t>
          </a:r>
        </a:p>
      </dgm:t>
    </dgm:pt>
    <dgm:pt modelId="{4D88BE33-BB06-4061-BFA0-77D2C1781456}" type="parTrans" cxnId="{8F617FEA-5B89-4CA0-8AEB-BAF8264A35F7}">
      <dgm:prSet/>
      <dgm:spPr/>
      <dgm:t>
        <a:bodyPr/>
        <a:lstStyle/>
        <a:p>
          <a:endParaRPr lang="en-US"/>
        </a:p>
      </dgm:t>
    </dgm:pt>
    <dgm:pt modelId="{3C1C37EF-BF8B-496B-88ED-1F7252F56E63}" type="sibTrans" cxnId="{8F617FEA-5B89-4CA0-8AEB-BAF8264A35F7}">
      <dgm:prSet/>
      <dgm:spPr/>
      <dgm:t>
        <a:bodyPr/>
        <a:lstStyle/>
        <a:p>
          <a:endParaRPr lang="en-US"/>
        </a:p>
      </dgm:t>
    </dgm:pt>
    <dgm:pt modelId="{BFA77256-428C-446A-A15D-1900DE6DC1B6}">
      <dgm:prSet phldrT="[Text]"/>
      <dgm:spPr/>
      <dgm:t>
        <a:bodyPr/>
        <a:lstStyle/>
        <a:p>
          <a:r>
            <a:rPr lang="en-US" dirty="0"/>
            <a:t>To enhance the evaluation and integration of information </a:t>
          </a:r>
        </a:p>
      </dgm:t>
    </dgm:pt>
    <dgm:pt modelId="{A24AE9AF-8DE1-49D6-B682-7753B6BB59DB}" type="parTrans" cxnId="{8EC998CB-E9C1-46D7-9EC7-4F5FF78250BA}">
      <dgm:prSet/>
      <dgm:spPr/>
      <dgm:t>
        <a:bodyPr/>
        <a:lstStyle/>
        <a:p>
          <a:endParaRPr lang="en-US"/>
        </a:p>
      </dgm:t>
    </dgm:pt>
    <dgm:pt modelId="{B696D05B-19CB-46B9-B3E3-7389D166FC1B}" type="sibTrans" cxnId="{8EC998CB-E9C1-46D7-9EC7-4F5FF78250BA}">
      <dgm:prSet/>
      <dgm:spPr/>
      <dgm:t>
        <a:bodyPr/>
        <a:lstStyle/>
        <a:p>
          <a:endParaRPr lang="en-US"/>
        </a:p>
      </dgm:t>
    </dgm:pt>
    <dgm:pt modelId="{4225E8CD-3E7A-4B15-9F58-EA01D361DACE}">
      <dgm:prSet phldrT="[Text]"/>
      <dgm:spPr/>
      <dgm:t>
        <a:bodyPr/>
        <a:lstStyle/>
        <a:p>
          <a:r>
            <a:rPr lang="en-US" dirty="0"/>
            <a:t>To encourage contingency planning for unfolding of both favorable and unfavorable futures</a:t>
          </a:r>
        </a:p>
      </dgm:t>
    </dgm:pt>
    <dgm:pt modelId="{1E548683-48AE-475E-A83A-E52B50B59495}" type="parTrans" cxnId="{86E2EAEC-B31A-4470-A410-C2E0E3C3AC3A}">
      <dgm:prSet/>
      <dgm:spPr/>
      <dgm:t>
        <a:bodyPr/>
        <a:lstStyle/>
        <a:p>
          <a:endParaRPr lang="en-US"/>
        </a:p>
      </dgm:t>
    </dgm:pt>
    <dgm:pt modelId="{EF0A5FFD-8353-408E-AD82-3CF771EF5DB1}" type="sibTrans" cxnId="{86E2EAEC-B31A-4470-A410-C2E0E3C3AC3A}">
      <dgm:prSet/>
      <dgm:spPr/>
      <dgm:t>
        <a:bodyPr/>
        <a:lstStyle/>
        <a:p>
          <a:endParaRPr lang="en-US"/>
        </a:p>
      </dgm:t>
    </dgm:pt>
    <dgm:pt modelId="{8D4BFD9E-847D-41CB-A1A8-FC32590FFD9C}">
      <dgm:prSet phldrT="[Text]"/>
      <dgm:spPr/>
      <dgm:t>
        <a:bodyPr/>
        <a:lstStyle/>
        <a:p>
          <a:r>
            <a:rPr lang="en-GB" dirty="0">
              <a:solidFill>
                <a:schemeClr val="bg1"/>
              </a:solidFill>
            </a:rPr>
            <a:t>Not to predict ‘the future’, but to better understand the present</a:t>
          </a:r>
          <a:endParaRPr lang="en-US" dirty="0">
            <a:solidFill>
              <a:schemeClr val="bg1"/>
            </a:solidFill>
          </a:endParaRPr>
        </a:p>
      </dgm:t>
    </dgm:pt>
    <dgm:pt modelId="{BA9DBDF9-2AEE-497F-BCAB-FEEEE2100E7D}" type="parTrans" cxnId="{6913D52A-15C9-4AEF-82EA-F6616C83FD88}">
      <dgm:prSet/>
      <dgm:spPr/>
      <dgm:t>
        <a:bodyPr/>
        <a:lstStyle/>
        <a:p>
          <a:endParaRPr lang="en-US"/>
        </a:p>
      </dgm:t>
    </dgm:pt>
    <dgm:pt modelId="{BFA15A90-ED43-49F0-B12E-5A9972D0D926}" type="sibTrans" cxnId="{6913D52A-15C9-4AEF-82EA-F6616C83FD88}">
      <dgm:prSet/>
      <dgm:spPr/>
      <dgm:t>
        <a:bodyPr/>
        <a:lstStyle/>
        <a:p>
          <a:endParaRPr lang="en-US"/>
        </a:p>
      </dgm:t>
    </dgm:pt>
    <dgm:pt modelId="{E75CED5F-7018-47E2-8494-4335F5E5E107}" type="pres">
      <dgm:prSet presAssocID="{1A0DC871-58C2-4FFF-9FEF-A04ACE858D7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428A700-8E51-4BE1-9C5D-CDCA0244EC89}" type="pres">
      <dgm:prSet presAssocID="{872848EA-DC80-4D86-87E9-E3A3D45C3424}" presName="Parent" presStyleLbl="node0" presStyleIdx="0" presStyleCnt="1" custLinFactNeighborX="-1889">
        <dgm:presLayoutVars>
          <dgm:chMax val="6"/>
          <dgm:chPref val="6"/>
        </dgm:presLayoutVars>
      </dgm:prSet>
      <dgm:spPr/>
    </dgm:pt>
    <dgm:pt modelId="{B62F4427-4669-42BE-A642-D2F2C9D6C39A}" type="pres">
      <dgm:prSet presAssocID="{E6E1612D-8468-421F-BA38-1BE55ECE1D87}" presName="Accent1" presStyleCnt="0"/>
      <dgm:spPr/>
    </dgm:pt>
    <dgm:pt modelId="{027C4199-E72C-4F05-A070-A0BD816F4645}" type="pres">
      <dgm:prSet presAssocID="{E6E1612D-8468-421F-BA38-1BE55ECE1D87}" presName="Accent" presStyleLbl="bgShp" presStyleIdx="0" presStyleCnt="6"/>
      <dgm:spPr/>
    </dgm:pt>
    <dgm:pt modelId="{1C0260A7-728A-4D2A-8CFF-70FBE7B71FE6}" type="pres">
      <dgm:prSet presAssocID="{E6E1612D-8468-421F-BA38-1BE55ECE1D8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AD83E5F-A3A4-4DFB-804A-2BA5410192BA}" type="pres">
      <dgm:prSet presAssocID="{D2DEBEA2-97D9-47D7-92BF-8E9C220C369C}" presName="Accent2" presStyleCnt="0"/>
      <dgm:spPr/>
    </dgm:pt>
    <dgm:pt modelId="{01DF6629-0AB9-417E-BFE4-3E557CDF35FC}" type="pres">
      <dgm:prSet presAssocID="{D2DEBEA2-97D9-47D7-92BF-8E9C220C369C}" presName="Accent" presStyleLbl="bgShp" presStyleIdx="1" presStyleCnt="6"/>
      <dgm:spPr/>
    </dgm:pt>
    <dgm:pt modelId="{0E6FE97F-E97A-4C68-986A-3BA161724C6D}" type="pres">
      <dgm:prSet presAssocID="{D2DEBEA2-97D9-47D7-92BF-8E9C220C369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6683473-8B1C-4DAC-80A2-5810B7AAC8F2}" type="pres">
      <dgm:prSet presAssocID="{1E95ECC6-45FF-4E55-9E56-6AAD9E535BEB}" presName="Accent3" presStyleCnt="0"/>
      <dgm:spPr/>
    </dgm:pt>
    <dgm:pt modelId="{831CA8B7-710E-4202-B7F1-A33DD8541025}" type="pres">
      <dgm:prSet presAssocID="{1E95ECC6-45FF-4E55-9E56-6AAD9E535BEB}" presName="Accent" presStyleLbl="bgShp" presStyleIdx="2" presStyleCnt="6"/>
      <dgm:spPr/>
    </dgm:pt>
    <dgm:pt modelId="{45F57744-83DF-4472-A395-77BA77467E1B}" type="pres">
      <dgm:prSet presAssocID="{1E95ECC6-45FF-4E55-9E56-6AAD9E535BE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8C6A691A-91F9-4F08-B081-A195316293ED}" type="pres">
      <dgm:prSet presAssocID="{BFA77256-428C-446A-A15D-1900DE6DC1B6}" presName="Accent4" presStyleCnt="0"/>
      <dgm:spPr/>
    </dgm:pt>
    <dgm:pt modelId="{6077716E-8295-4DA7-8E90-B5D3F84A4EB8}" type="pres">
      <dgm:prSet presAssocID="{BFA77256-428C-446A-A15D-1900DE6DC1B6}" presName="Accent" presStyleLbl="bgShp" presStyleIdx="3" presStyleCnt="6"/>
      <dgm:spPr/>
    </dgm:pt>
    <dgm:pt modelId="{26FE4975-CBF7-4CA6-9525-1AE6C4514F0F}" type="pres">
      <dgm:prSet presAssocID="{BFA77256-428C-446A-A15D-1900DE6DC1B6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CC1D073-6E95-458D-A5B3-0CCC835859BE}" type="pres">
      <dgm:prSet presAssocID="{4225E8CD-3E7A-4B15-9F58-EA01D361DACE}" presName="Accent5" presStyleCnt="0"/>
      <dgm:spPr/>
    </dgm:pt>
    <dgm:pt modelId="{0E95D616-787C-40A9-B8B4-EAACA04B31EC}" type="pres">
      <dgm:prSet presAssocID="{4225E8CD-3E7A-4B15-9F58-EA01D361DACE}" presName="Accent" presStyleLbl="bgShp" presStyleIdx="4" presStyleCnt="6"/>
      <dgm:spPr/>
    </dgm:pt>
    <dgm:pt modelId="{F66FAD20-C51C-4D99-A174-FAFC9AF18859}" type="pres">
      <dgm:prSet presAssocID="{4225E8CD-3E7A-4B15-9F58-EA01D361DAC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D4519FF-8331-449E-9D9E-D7A13BC73424}" type="pres">
      <dgm:prSet presAssocID="{8D4BFD9E-847D-41CB-A1A8-FC32590FFD9C}" presName="Accent6" presStyleCnt="0"/>
      <dgm:spPr/>
    </dgm:pt>
    <dgm:pt modelId="{8E7A99E0-62D8-48E3-92A5-B866E9B5120E}" type="pres">
      <dgm:prSet presAssocID="{8D4BFD9E-847D-41CB-A1A8-FC32590FFD9C}" presName="Accent" presStyleLbl="bgShp" presStyleIdx="5" presStyleCnt="6"/>
      <dgm:spPr/>
    </dgm:pt>
    <dgm:pt modelId="{8FF9307D-5858-486A-A16A-C6596063B0F7}" type="pres">
      <dgm:prSet presAssocID="{8D4BFD9E-847D-41CB-A1A8-FC32590FFD9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B8EBA06-6DE6-4311-BDA0-9A8ADA39A90F}" type="presOf" srcId="{4225E8CD-3E7A-4B15-9F58-EA01D361DACE}" destId="{F66FAD20-C51C-4D99-A174-FAFC9AF18859}" srcOrd="0" destOrd="0" presId="urn:microsoft.com/office/officeart/2011/layout/HexagonRadial"/>
    <dgm:cxn modelId="{06F18E1A-1A9E-41D1-B5AE-B3D892B3C33F}" srcId="{872848EA-DC80-4D86-87E9-E3A3D45C3424}" destId="{D2DEBEA2-97D9-47D7-92BF-8E9C220C369C}" srcOrd="1" destOrd="0" parTransId="{BCA81D0C-AF70-4D7E-8109-B723B06A4A4F}" sibTransId="{BD62D4E4-988B-41C7-A632-3E9C1E697ED6}"/>
    <dgm:cxn modelId="{D2A6071D-16F0-4253-8CF0-A73EF7393554}" srcId="{872848EA-DC80-4D86-87E9-E3A3D45C3424}" destId="{E6E1612D-8468-421F-BA38-1BE55ECE1D87}" srcOrd="0" destOrd="0" parTransId="{9CDCFF68-EFD9-4BA4-A793-3D8C2EC3EA90}" sibTransId="{8EA6D674-6707-4E24-B9D4-8842AED60E9C}"/>
    <dgm:cxn modelId="{1EC23423-647B-4DB9-86C9-07A88B67C4B0}" type="presOf" srcId="{BFA77256-428C-446A-A15D-1900DE6DC1B6}" destId="{26FE4975-CBF7-4CA6-9525-1AE6C4514F0F}" srcOrd="0" destOrd="0" presId="urn:microsoft.com/office/officeart/2011/layout/HexagonRadial"/>
    <dgm:cxn modelId="{6913D52A-15C9-4AEF-82EA-F6616C83FD88}" srcId="{872848EA-DC80-4D86-87E9-E3A3D45C3424}" destId="{8D4BFD9E-847D-41CB-A1A8-FC32590FFD9C}" srcOrd="5" destOrd="0" parTransId="{BA9DBDF9-2AEE-497F-BCAB-FEEEE2100E7D}" sibTransId="{BFA15A90-ED43-49F0-B12E-5A9972D0D926}"/>
    <dgm:cxn modelId="{DE13583B-CA32-417F-9B6C-3017CA216420}" srcId="{1A0DC871-58C2-4FFF-9FEF-A04ACE858D74}" destId="{872848EA-DC80-4D86-87E9-E3A3D45C3424}" srcOrd="0" destOrd="0" parTransId="{6F3D034A-9C6D-452D-BD43-91B2E217070F}" sibTransId="{2B92F3BB-17F8-4EDC-8DF5-12F3A86E72DB}"/>
    <dgm:cxn modelId="{F0E48245-3EC5-490F-9CCA-9FAEDB72B3C8}" type="presOf" srcId="{1A0DC871-58C2-4FFF-9FEF-A04ACE858D74}" destId="{E75CED5F-7018-47E2-8494-4335F5E5E107}" srcOrd="0" destOrd="0" presId="urn:microsoft.com/office/officeart/2011/layout/HexagonRadial"/>
    <dgm:cxn modelId="{A1194A4C-A546-4ABE-B505-59D7049D5798}" type="presOf" srcId="{8D4BFD9E-847D-41CB-A1A8-FC32590FFD9C}" destId="{8FF9307D-5858-486A-A16A-C6596063B0F7}" srcOrd="0" destOrd="0" presId="urn:microsoft.com/office/officeart/2011/layout/HexagonRadial"/>
    <dgm:cxn modelId="{03CC917A-90BD-486E-860F-C107EA2BA117}" type="presOf" srcId="{872848EA-DC80-4D86-87E9-E3A3D45C3424}" destId="{7428A700-8E51-4BE1-9C5D-CDCA0244EC89}" srcOrd="0" destOrd="0" presId="urn:microsoft.com/office/officeart/2011/layout/HexagonRadial"/>
    <dgm:cxn modelId="{4AB72E91-6A67-4BAD-B991-E24C075CC5C0}" type="presOf" srcId="{1E95ECC6-45FF-4E55-9E56-6AAD9E535BEB}" destId="{45F57744-83DF-4472-A395-77BA77467E1B}" srcOrd="0" destOrd="0" presId="urn:microsoft.com/office/officeart/2011/layout/HexagonRadial"/>
    <dgm:cxn modelId="{B0C1D998-D401-473D-BF0C-F985CC1FF785}" type="presOf" srcId="{D2DEBEA2-97D9-47D7-92BF-8E9C220C369C}" destId="{0E6FE97F-E97A-4C68-986A-3BA161724C6D}" srcOrd="0" destOrd="0" presId="urn:microsoft.com/office/officeart/2011/layout/HexagonRadial"/>
    <dgm:cxn modelId="{244B4FC4-C2A9-4B74-B275-6D10E695DB63}" type="presOf" srcId="{E6E1612D-8468-421F-BA38-1BE55ECE1D87}" destId="{1C0260A7-728A-4D2A-8CFF-70FBE7B71FE6}" srcOrd="0" destOrd="0" presId="urn:microsoft.com/office/officeart/2011/layout/HexagonRadial"/>
    <dgm:cxn modelId="{8EC998CB-E9C1-46D7-9EC7-4F5FF78250BA}" srcId="{872848EA-DC80-4D86-87E9-E3A3D45C3424}" destId="{BFA77256-428C-446A-A15D-1900DE6DC1B6}" srcOrd="3" destOrd="0" parTransId="{A24AE9AF-8DE1-49D6-B682-7753B6BB59DB}" sibTransId="{B696D05B-19CB-46B9-B3E3-7389D166FC1B}"/>
    <dgm:cxn modelId="{8F617FEA-5B89-4CA0-8AEB-BAF8264A35F7}" srcId="{872848EA-DC80-4D86-87E9-E3A3D45C3424}" destId="{1E95ECC6-45FF-4E55-9E56-6AAD9E535BEB}" srcOrd="2" destOrd="0" parTransId="{4D88BE33-BB06-4061-BFA0-77D2C1781456}" sibTransId="{3C1C37EF-BF8B-496B-88ED-1F7252F56E63}"/>
    <dgm:cxn modelId="{86E2EAEC-B31A-4470-A410-C2E0E3C3AC3A}" srcId="{872848EA-DC80-4D86-87E9-E3A3D45C3424}" destId="{4225E8CD-3E7A-4B15-9F58-EA01D361DACE}" srcOrd="4" destOrd="0" parTransId="{1E548683-48AE-475E-A83A-E52B50B59495}" sibTransId="{EF0A5FFD-8353-408E-AD82-3CF771EF5DB1}"/>
    <dgm:cxn modelId="{B7AB194F-965A-4DCF-BB9E-40207A1B6997}" type="presParOf" srcId="{E75CED5F-7018-47E2-8494-4335F5E5E107}" destId="{7428A700-8E51-4BE1-9C5D-CDCA0244EC89}" srcOrd="0" destOrd="0" presId="urn:microsoft.com/office/officeart/2011/layout/HexagonRadial"/>
    <dgm:cxn modelId="{3FE33E25-E50B-4373-A5EC-7ABDDCAD3DB5}" type="presParOf" srcId="{E75CED5F-7018-47E2-8494-4335F5E5E107}" destId="{B62F4427-4669-42BE-A642-D2F2C9D6C39A}" srcOrd="1" destOrd="0" presId="urn:microsoft.com/office/officeart/2011/layout/HexagonRadial"/>
    <dgm:cxn modelId="{B6A46800-4D49-4F23-97DC-6A04C2258664}" type="presParOf" srcId="{B62F4427-4669-42BE-A642-D2F2C9D6C39A}" destId="{027C4199-E72C-4F05-A070-A0BD816F4645}" srcOrd="0" destOrd="0" presId="urn:microsoft.com/office/officeart/2011/layout/HexagonRadial"/>
    <dgm:cxn modelId="{1F75D194-51D2-4D2B-9465-401CBAB07914}" type="presParOf" srcId="{E75CED5F-7018-47E2-8494-4335F5E5E107}" destId="{1C0260A7-728A-4D2A-8CFF-70FBE7B71FE6}" srcOrd="2" destOrd="0" presId="urn:microsoft.com/office/officeart/2011/layout/HexagonRadial"/>
    <dgm:cxn modelId="{6E92FB00-AD51-4487-9EEB-A67A1EBCCA90}" type="presParOf" srcId="{E75CED5F-7018-47E2-8494-4335F5E5E107}" destId="{AAD83E5F-A3A4-4DFB-804A-2BA5410192BA}" srcOrd="3" destOrd="0" presId="urn:microsoft.com/office/officeart/2011/layout/HexagonRadial"/>
    <dgm:cxn modelId="{DBEBD2C7-92B2-4109-AE91-C280DEEFC458}" type="presParOf" srcId="{AAD83E5F-A3A4-4DFB-804A-2BA5410192BA}" destId="{01DF6629-0AB9-417E-BFE4-3E557CDF35FC}" srcOrd="0" destOrd="0" presId="urn:microsoft.com/office/officeart/2011/layout/HexagonRadial"/>
    <dgm:cxn modelId="{9702398B-D90C-4F0C-B989-BC0943AD8194}" type="presParOf" srcId="{E75CED5F-7018-47E2-8494-4335F5E5E107}" destId="{0E6FE97F-E97A-4C68-986A-3BA161724C6D}" srcOrd="4" destOrd="0" presId="urn:microsoft.com/office/officeart/2011/layout/HexagonRadial"/>
    <dgm:cxn modelId="{04EE1E80-13AF-466F-9E37-9C2C5947BB5D}" type="presParOf" srcId="{E75CED5F-7018-47E2-8494-4335F5E5E107}" destId="{06683473-8B1C-4DAC-80A2-5810B7AAC8F2}" srcOrd="5" destOrd="0" presId="urn:microsoft.com/office/officeart/2011/layout/HexagonRadial"/>
    <dgm:cxn modelId="{9C3E0277-555E-4DF2-9D66-02057369CDE6}" type="presParOf" srcId="{06683473-8B1C-4DAC-80A2-5810B7AAC8F2}" destId="{831CA8B7-710E-4202-B7F1-A33DD8541025}" srcOrd="0" destOrd="0" presId="urn:microsoft.com/office/officeart/2011/layout/HexagonRadial"/>
    <dgm:cxn modelId="{1859C357-15DE-46F8-ACF0-57A843986543}" type="presParOf" srcId="{E75CED5F-7018-47E2-8494-4335F5E5E107}" destId="{45F57744-83DF-4472-A395-77BA77467E1B}" srcOrd="6" destOrd="0" presId="urn:microsoft.com/office/officeart/2011/layout/HexagonRadial"/>
    <dgm:cxn modelId="{99BD2590-2CB4-43DF-B6F2-ECE1424D0A9E}" type="presParOf" srcId="{E75CED5F-7018-47E2-8494-4335F5E5E107}" destId="{8C6A691A-91F9-4F08-B081-A195316293ED}" srcOrd="7" destOrd="0" presId="urn:microsoft.com/office/officeart/2011/layout/HexagonRadial"/>
    <dgm:cxn modelId="{2B0F92D2-06E3-4451-9902-B447D70D3213}" type="presParOf" srcId="{8C6A691A-91F9-4F08-B081-A195316293ED}" destId="{6077716E-8295-4DA7-8E90-B5D3F84A4EB8}" srcOrd="0" destOrd="0" presId="urn:microsoft.com/office/officeart/2011/layout/HexagonRadial"/>
    <dgm:cxn modelId="{197F3D2E-1309-47A9-B954-6F5008567E9E}" type="presParOf" srcId="{E75CED5F-7018-47E2-8494-4335F5E5E107}" destId="{26FE4975-CBF7-4CA6-9525-1AE6C4514F0F}" srcOrd="8" destOrd="0" presId="urn:microsoft.com/office/officeart/2011/layout/HexagonRadial"/>
    <dgm:cxn modelId="{15395926-77F0-4AB8-BAAA-15D94838423A}" type="presParOf" srcId="{E75CED5F-7018-47E2-8494-4335F5E5E107}" destId="{FCC1D073-6E95-458D-A5B3-0CCC835859BE}" srcOrd="9" destOrd="0" presId="urn:microsoft.com/office/officeart/2011/layout/HexagonRadial"/>
    <dgm:cxn modelId="{2A5B58BD-7B3D-485F-B3E0-A22DBB677D62}" type="presParOf" srcId="{FCC1D073-6E95-458D-A5B3-0CCC835859BE}" destId="{0E95D616-787C-40A9-B8B4-EAACA04B31EC}" srcOrd="0" destOrd="0" presId="urn:microsoft.com/office/officeart/2011/layout/HexagonRadial"/>
    <dgm:cxn modelId="{8AB81221-8E21-4777-9274-CAB6FD3BEC0B}" type="presParOf" srcId="{E75CED5F-7018-47E2-8494-4335F5E5E107}" destId="{F66FAD20-C51C-4D99-A174-FAFC9AF18859}" srcOrd="10" destOrd="0" presId="urn:microsoft.com/office/officeart/2011/layout/HexagonRadial"/>
    <dgm:cxn modelId="{B72FD274-28AE-4F33-A55F-E1F2903D5C42}" type="presParOf" srcId="{E75CED5F-7018-47E2-8494-4335F5E5E107}" destId="{9D4519FF-8331-449E-9D9E-D7A13BC73424}" srcOrd="11" destOrd="0" presId="urn:microsoft.com/office/officeart/2011/layout/HexagonRadial"/>
    <dgm:cxn modelId="{B883F91A-FD12-406E-ADEB-F84964021B5C}" type="presParOf" srcId="{9D4519FF-8331-449E-9D9E-D7A13BC73424}" destId="{8E7A99E0-62D8-48E3-92A5-B866E9B5120E}" srcOrd="0" destOrd="0" presId="urn:microsoft.com/office/officeart/2011/layout/HexagonRadial"/>
    <dgm:cxn modelId="{0EA8180E-4FE7-4D23-818B-0FB4C2512A99}" type="presParOf" srcId="{E75CED5F-7018-47E2-8494-4335F5E5E107}" destId="{8FF9307D-5858-486A-A16A-C6596063B0F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4B5619-B1AC-48C6-9D5B-1D5B70AC37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E3AA86-59AB-4385-94DA-08F44004D7B7}">
      <dgm:prSet phldrT="[Text]"/>
      <dgm:spPr/>
      <dgm:t>
        <a:bodyPr/>
        <a:lstStyle/>
        <a:p>
          <a:r>
            <a:rPr lang="en-GB" dirty="0"/>
            <a:t>Setting the Agenda – defining the key focal issue of concern and outlining process</a:t>
          </a:r>
          <a:endParaRPr lang="en-US" dirty="0"/>
        </a:p>
      </dgm:t>
    </dgm:pt>
    <dgm:pt modelId="{0DCF5328-AEFC-4B59-A344-28820AD0503C}" type="parTrans" cxnId="{B2AA0E20-8A99-457F-A2C4-F7A871DFE632}">
      <dgm:prSet/>
      <dgm:spPr/>
      <dgm:t>
        <a:bodyPr/>
        <a:lstStyle/>
        <a:p>
          <a:endParaRPr lang="en-US"/>
        </a:p>
      </dgm:t>
    </dgm:pt>
    <dgm:pt modelId="{B9C7DAC8-A6AB-4FE2-B909-BECF7914D64F}" type="sibTrans" cxnId="{B2AA0E20-8A99-457F-A2C4-F7A871DFE632}">
      <dgm:prSet/>
      <dgm:spPr/>
      <dgm:t>
        <a:bodyPr/>
        <a:lstStyle/>
        <a:p>
          <a:endParaRPr lang="en-US"/>
        </a:p>
      </dgm:t>
    </dgm:pt>
    <dgm:pt modelId="{44C255A0-2680-458E-AE05-9EEF46C8CD9E}">
      <dgm:prSet phldrT="[Text]"/>
      <dgm:spPr/>
      <dgm:t>
        <a:bodyPr/>
        <a:lstStyle/>
        <a:p>
          <a:r>
            <a:rPr lang="en-GB" dirty="0"/>
            <a:t>Determining the Driving Forces – working individually, then as a group</a:t>
          </a:r>
          <a:endParaRPr lang="en-US" dirty="0"/>
        </a:p>
      </dgm:t>
    </dgm:pt>
    <dgm:pt modelId="{C6634146-091E-453D-BA83-543FF3A1D958}" type="parTrans" cxnId="{2EE0B4C7-C02E-415E-B00C-C7936630C224}">
      <dgm:prSet/>
      <dgm:spPr/>
      <dgm:t>
        <a:bodyPr/>
        <a:lstStyle/>
        <a:p>
          <a:endParaRPr lang="en-US"/>
        </a:p>
      </dgm:t>
    </dgm:pt>
    <dgm:pt modelId="{EB634928-5A00-4027-926C-5C74B8129C33}" type="sibTrans" cxnId="{2EE0B4C7-C02E-415E-B00C-C7936630C224}">
      <dgm:prSet/>
      <dgm:spPr/>
      <dgm:t>
        <a:bodyPr/>
        <a:lstStyle/>
        <a:p>
          <a:endParaRPr lang="en-US"/>
        </a:p>
      </dgm:t>
    </dgm:pt>
    <dgm:pt modelId="{FCFDDB30-85F6-4B00-8805-1F085F4EEC85}">
      <dgm:prSet phldrT="[Text]"/>
      <dgm:spPr/>
      <dgm:t>
        <a:bodyPr/>
        <a:lstStyle/>
        <a:p>
          <a:r>
            <a:rPr lang="en-GB" dirty="0"/>
            <a:t>Clustering the Driving Forces – group discussion to develop, test and name the clusters</a:t>
          </a:r>
          <a:endParaRPr lang="en-US" dirty="0"/>
        </a:p>
      </dgm:t>
    </dgm:pt>
    <dgm:pt modelId="{82281E1F-7DEB-4D90-AA2E-B0371049B57E}" type="parTrans" cxnId="{3A3703B5-EE20-4922-A12A-CCF0B91B15CE}">
      <dgm:prSet/>
      <dgm:spPr/>
      <dgm:t>
        <a:bodyPr/>
        <a:lstStyle/>
        <a:p>
          <a:endParaRPr lang="en-US"/>
        </a:p>
      </dgm:t>
    </dgm:pt>
    <dgm:pt modelId="{CFDABBB5-4143-43A4-91AB-14A470D75B7C}" type="sibTrans" cxnId="{3A3703B5-EE20-4922-A12A-CCF0B91B15CE}">
      <dgm:prSet/>
      <dgm:spPr/>
      <dgm:t>
        <a:bodyPr/>
        <a:lstStyle/>
        <a:p>
          <a:endParaRPr lang="en-US"/>
        </a:p>
      </dgm:t>
    </dgm:pt>
    <dgm:pt modelId="{7B8DB756-A917-45FC-9622-8F09D4668EFA}">
      <dgm:prSet phldrT="[Text]"/>
      <dgm:spPr/>
      <dgm:t>
        <a:bodyPr/>
        <a:lstStyle/>
        <a:p>
          <a:r>
            <a:rPr lang="en-GB" dirty="0"/>
            <a:t>Defining the Cluster Outcomes – extreme outcomes for each of the clusters over the scenario period</a:t>
          </a:r>
          <a:endParaRPr lang="en-US" dirty="0"/>
        </a:p>
      </dgm:t>
    </dgm:pt>
    <dgm:pt modelId="{CEEA02E1-F892-4FE5-B809-555E0C1034EF}" type="parTrans" cxnId="{70B0FD1E-E509-4118-AAC5-D92F0421A146}">
      <dgm:prSet/>
      <dgm:spPr/>
      <dgm:t>
        <a:bodyPr/>
        <a:lstStyle/>
        <a:p>
          <a:endParaRPr lang="en-US"/>
        </a:p>
      </dgm:t>
    </dgm:pt>
    <dgm:pt modelId="{8794EBC4-1240-49E6-AB9D-11DC0D542BFC}" type="sibTrans" cxnId="{70B0FD1E-E509-4118-AAC5-D92F0421A146}">
      <dgm:prSet/>
      <dgm:spPr/>
      <dgm:t>
        <a:bodyPr/>
        <a:lstStyle/>
        <a:p>
          <a:endParaRPr lang="en-US"/>
        </a:p>
      </dgm:t>
    </dgm:pt>
    <dgm:pt modelId="{F40E0ED7-9FE1-4263-B05A-61DC00143369}">
      <dgm:prSet phldrT="[Text]"/>
      <dgm:spPr/>
      <dgm:t>
        <a:bodyPr/>
        <a:lstStyle/>
        <a:p>
          <a:r>
            <a:rPr lang="en-GB" dirty="0"/>
            <a:t>Impact/Uncertainty Matrix – determining the scenario factors, A and B</a:t>
          </a:r>
          <a:endParaRPr lang="en-US" dirty="0"/>
        </a:p>
      </dgm:t>
    </dgm:pt>
    <dgm:pt modelId="{02E10CA9-2EBF-4CE6-BD9D-D981917CFB8F}" type="parTrans" cxnId="{8A82014B-ECC8-4445-9EE1-0D5273749D92}">
      <dgm:prSet/>
      <dgm:spPr/>
      <dgm:t>
        <a:bodyPr/>
        <a:lstStyle/>
        <a:p>
          <a:endParaRPr lang="en-US"/>
        </a:p>
      </dgm:t>
    </dgm:pt>
    <dgm:pt modelId="{9B36681C-3228-46B4-9613-1EAC0C77A62E}" type="sibTrans" cxnId="{8A82014B-ECC8-4445-9EE1-0D5273749D92}">
      <dgm:prSet/>
      <dgm:spPr/>
      <dgm:t>
        <a:bodyPr/>
        <a:lstStyle/>
        <a:p>
          <a:endParaRPr lang="en-US"/>
        </a:p>
      </dgm:t>
    </dgm:pt>
    <dgm:pt modelId="{28373EE7-1783-4DE2-B654-0B1E3840E4A4}">
      <dgm:prSet phldrT="[Text]"/>
      <dgm:spPr/>
      <dgm:t>
        <a:bodyPr/>
        <a:lstStyle/>
        <a:p>
          <a:r>
            <a:rPr lang="en-GB" dirty="0"/>
            <a:t>Developing the Scenarios – working in sub-groups to develop scenario storylines</a:t>
          </a:r>
          <a:endParaRPr lang="en-US" dirty="0"/>
        </a:p>
      </dgm:t>
    </dgm:pt>
    <dgm:pt modelId="{C170D43A-75F9-405A-9BD5-646FBC0C733C}" type="parTrans" cxnId="{EB9C2131-AB24-43A2-B122-AF97709AF748}">
      <dgm:prSet/>
      <dgm:spPr/>
      <dgm:t>
        <a:bodyPr/>
        <a:lstStyle/>
        <a:p>
          <a:endParaRPr lang="en-US"/>
        </a:p>
      </dgm:t>
    </dgm:pt>
    <dgm:pt modelId="{5F8515A4-E022-4EC3-9A1C-81CDD8909E49}" type="sibTrans" cxnId="{EB9C2131-AB24-43A2-B122-AF97709AF748}">
      <dgm:prSet/>
      <dgm:spPr/>
      <dgm:t>
        <a:bodyPr/>
        <a:lstStyle/>
        <a:p>
          <a:endParaRPr lang="en-US"/>
        </a:p>
      </dgm:t>
    </dgm:pt>
    <dgm:pt modelId="{6C512F0A-AF45-4F0E-B311-55655A5C0598}">
      <dgm:prSet phldrT="[Text]"/>
      <dgm:spPr/>
      <dgm:t>
        <a:bodyPr/>
        <a:lstStyle/>
        <a:p>
          <a:r>
            <a:rPr lang="en-GB" dirty="0"/>
            <a:t>Framing the scenarios – defining the extreme outcomes of the key factors, A1/A2 and B1/B2</a:t>
          </a:r>
          <a:endParaRPr lang="en-US" dirty="0"/>
        </a:p>
      </dgm:t>
    </dgm:pt>
    <dgm:pt modelId="{C91EEB09-EA51-46EC-A86F-ED40BE6E712D}" type="parTrans" cxnId="{77EE3FAB-4EAB-48D1-867E-2D11279880D2}">
      <dgm:prSet/>
      <dgm:spPr/>
      <dgm:t>
        <a:bodyPr/>
        <a:lstStyle/>
        <a:p>
          <a:endParaRPr lang="en-US"/>
        </a:p>
      </dgm:t>
    </dgm:pt>
    <dgm:pt modelId="{08551204-AE8C-4B4D-A7CB-5E05EBFB501E}" type="sibTrans" cxnId="{77EE3FAB-4EAB-48D1-867E-2D11279880D2}">
      <dgm:prSet/>
      <dgm:spPr/>
      <dgm:t>
        <a:bodyPr/>
        <a:lstStyle/>
        <a:p>
          <a:endParaRPr lang="en-US"/>
        </a:p>
      </dgm:t>
    </dgm:pt>
    <dgm:pt modelId="{C4E3C96F-360E-459C-BD79-0E3E4FD369BF}">
      <dgm:prSet phldrT="[Text]"/>
      <dgm:spPr/>
      <dgm:t>
        <a:bodyPr/>
        <a:lstStyle/>
        <a:p>
          <a:r>
            <a:rPr lang="en-GB" dirty="0"/>
            <a:t>Scoping the scenarios – building the set of broad descriptors for 4 scenarios</a:t>
          </a:r>
          <a:endParaRPr lang="en-US" dirty="0"/>
        </a:p>
      </dgm:t>
    </dgm:pt>
    <dgm:pt modelId="{28AFC26B-CD5D-4BDD-9496-61B2493976C1}" type="parTrans" cxnId="{BA5F8CF3-4C49-4A16-BBA2-FD141A45C59C}">
      <dgm:prSet/>
      <dgm:spPr/>
      <dgm:t>
        <a:bodyPr/>
        <a:lstStyle/>
        <a:p>
          <a:endParaRPr lang="en-US"/>
        </a:p>
      </dgm:t>
    </dgm:pt>
    <dgm:pt modelId="{B29F9933-A127-4029-90EF-AD7FD599A318}" type="sibTrans" cxnId="{BA5F8CF3-4C49-4A16-BBA2-FD141A45C59C}">
      <dgm:prSet/>
      <dgm:spPr/>
      <dgm:t>
        <a:bodyPr/>
        <a:lstStyle/>
        <a:p>
          <a:endParaRPr lang="en-US"/>
        </a:p>
      </dgm:t>
    </dgm:pt>
    <dgm:pt modelId="{7ED2C7F1-FCD7-4975-B0DF-5C333721B27B}" type="pres">
      <dgm:prSet presAssocID="{764B5619-B1AC-48C6-9D5B-1D5B70AC37FC}" presName="diagram" presStyleCnt="0">
        <dgm:presLayoutVars>
          <dgm:dir/>
          <dgm:resizeHandles val="exact"/>
        </dgm:presLayoutVars>
      </dgm:prSet>
      <dgm:spPr/>
    </dgm:pt>
    <dgm:pt modelId="{EDB85135-D76A-4718-8E80-DC8CEDD3FE9E}" type="pres">
      <dgm:prSet presAssocID="{01E3AA86-59AB-4385-94DA-08F44004D7B7}" presName="node" presStyleLbl="node1" presStyleIdx="0" presStyleCnt="8">
        <dgm:presLayoutVars>
          <dgm:bulletEnabled val="1"/>
        </dgm:presLayoutVars>
      </dgm:prSet>
      <dgm:spPr/>
    </dgm:pt>
    <dgm:pt modelId="{80900DD5-B275-440B-8100-A69369C9CC4C}" type="pres">
      <dgm:prSet presAssocID="{B9C7DAC8-A6AB-4FE2-B909-BECF7914D64F}" presName="sibTrans" presStyleCnt="0"/>
      <dgm:spPr/>
    </dgm:pt>
    <dgm:pt modelId="{836D7051-4A90-4F63-8EEC-4C3850ACA627}" type="pres">
      <dgm:prSet presAssocID="{44C255A0-2680-458E-AE05-9EEF46C8CD9E}" presName="node" presStyleLbl="node1" presStyleIdx="1" presStyleCnt="8">
        <dgm:presLayoutVars>
          <dgm:bulletEnabled val="1"/>
        </dgm:presLayoutVars>
      </dgm:prSet>
      <dgm:spPr/>
    </dgm:pt>
    <dgm:pt modelId="{A1C2E0FC-BEB8-4F04-9C82-C39E35B2CEEE}" type="pres">
      <dgm:prSet presAssocID="{EB634928-5A00-4027-926C-5C74B8129C33}" presName="sibTrans" presStyleCnt="0"/>
      <dgm:spPr/>
    </dgm:pt>
    <dgm:pt modelId="{9B8004D9-AD51-498F-955D-06C709286527}" type="pres">
      <dgm:prSet presAssocID="{FCFDDB30-85F6-4B00-8805-1F085F4EEC85}" presName="node" presStyleLbl="node1" presStyleIdx="2" presStyleCnt="8">
        <dgm:presLayoutVars>
          <dgm:bulletEnabled val="1"/>
        </dgm:presLayoutVars>
      </dgm:prSet>
      <dgm:spPr/>
    </dgm:pt>
    <dgm:pt modelId="{78203EC0-75D7-4AA7-8A59-526A3CDD2E93}" type="pres">
      <dgm:prSet presAssocID="{CFDABBB5-4143-43A4-91AB-14A470D75B7C}" presName="sibTrans" presStyleCnt="0"/>
      <dgm:spPr/>
    </dgm:pt>
    <dgm:pt modelId="{238A35D9-B7A9-4F39-AA13-B6F838D081E3}" type="pres">
      <dgm:prSet presAssocID="{7B8DB756-A917-45FC-9622-8F09D4668EFA}" presName="node" presStyleLbl="node1" presStyleIdx="3" presStyleCnt="8">
        <dgm:presLayoutVars>
          <dgm:bulletEnabled val="1"/>
        </dgm:presLayoutVars>
      </dgm:prSet>
      <dgm:spPr/>
    </dgm:pt>
    <dgm:pt modelId="{70874574-6249-44DE-BA8A-FD9FB4DE33BC}" type="pres">
      <dgm:prSet presAssocID="{8794EBC4-1240-49E6-AB9D-11DC0D542BFC}" presName="sibTrans" presStyleCnt="0"/>
      <dgm:spPr/>
    </dgm:pt>
    <dgm:pt modelId="{7EEA3178-D470-4643-A655-8F9D1934842E}" type="pres">
      <dgm:prSet presAssocID="{F40E0ED7-9FE1-4263-B05A-61DC00143369}" presName="node" presStyleLbl="node1" presStyleIdx="4" presStyleCnt="8">
        <dgm:presLayoutVars>
          <dgm:bulletEnabled val="1"/>
        </dgm:presLayoutVars>
      </dgm:prSet>
      <dgm:spPr/>
    </dgm:pt>
    <dgm:pt modelId="{C53BDBA0-CA82-4A41-9307-363CA0CA6E7C}" type="pres">
      <dgm:prSet presAssocID="{9B36681C-3228-46B4-9613-1EAC0C77A62E}" presName="sibTrans" presStyleCnt="0"/>
      <dgm:spPr/>
    </dgm:pt>
    <dgm:pt modelId="{E24AC265-045E-4D55-B159-0776C2C52681}" type="pres">
      <dgm:prSet presAssocID="{6C512F0A-AF45-4F0E-B311-55655A5C0598}" presName="node" presStyleLbl="node1" presStyleIdx="5" presStyleCnt="8">
        <dgm:presLayoutVars>
          <dgm:bulletEnabled val="1"/>
        </dgm:presLayoutVars>
      </dgm:prSet>
      <dgm:spPr/>
    </dgm:pt>
    <dgm:pt modelId="{A6213FDD-957D-4915-B560-1FE3A6EBECDE}" type="pres">
      <dgm:prSet presAssocID="{08551204-AE8C-4B4D-A7CB-5E05EBFB501E}" presName="sibTrans" presStyleCnt="0"/>
      <dgm:spPr/>
    </dgm:pt>
    <dgm:pt modelId="{501B0588-7C37-4F7C-8779-42E621675108}" type="pres">
      <dgm:prSet presAssocID="{C4E3C96F-360E-459C-BD79-0E3E4FD369BF}" presName="node" presStyleLbl="node1" presStyleIdx="6" presStyleCnt="8">
        <dgm:presLayoutVars>
          <dgm:bulletEnabled val="1"/>
        </dgm:presLayoutVars>
      </dgm:prSet>
      <dgm:spPr/>
    </dgm:pt>
    <dgm:pt modelId="{522B56EB-6987-41B0-B7AB-839786B01CC8}" type="pres">
      <dgm:prSet presAssocID="{B29F9933-A127-4029-90EF-AD7FD599A318}" presName="sibTrans" presStyleCnt="0"/>
      <dgm:spPr/>
    </dgm:pt>
    <dgm:pt modelId="{90A61E7E-8133-401D-81C5-F8097E071F4A}" type="pres">
      <dgm:prSet presAssocID="{28373EE7-1783-4DE2-B654-0B1E3840E4A4}" presName="node" presStyleLbl="node1" presStyleIdx="7" presStyleCnt="8">
        <dgm:presLayoutVars>
          <dgm:bulletEnabled val="1"/>
        </dgm:presLayoutVars>
      </dgm:prSet>
      <dgm:spPr/>
    </dgm:pt>
  </dgm:ptLst>
  <dgm:cxnLst>
    <dgm:cxn modelId="{A3EE3F02-9C60-4EC1-9F48-85BAFF54D9EF}" type="presOf" srcId="{FCFDDB30-85F6-4B00-8805-1F085F4EEC85}" destId="{9B8004D9-AD51-498F-955D-06C709286527}" srcOrd="0" destOrd="0" presId="urn:microsoft.com/office/officeart/2005/8/layout/default"/>
    <dgm:cxn modelId="{AFA27B0A-BDFB-41FA-B417-2E105875B7FF}" type="presOf" srcId="{764B5619-B1AC-48C6-9D5B-1D5B70AC37FC}" destId="{7ED2C7F1-FCD7-4975-B0DF-5C333721B27B}" srcOrd="0" destOrd="0" presId="urn:microsoft.com/office/officeart/2005/8/layout/default"/>
    <dgm:cxn modelId="{70B0FD1E-E509-4118-AAC5-D92F0421A146}" srcId="{764B5619-B1AC-48C6-9D5B-1D5B70AC37FC}" destId="{7B8DB756-A917-45FC-9622-8F09D4668EFA}" srcOrd="3" destOrd="0" parTransId="{CEEA02E1-F892-4FE5-B809-555E0C1034EF}" sibTransId="{8794EBC4-1240-49E6-AB9D-11DC0D542BFC}"/>
    <dgm:cxn modelId="{B2AA0E20-8A99-457F-A2C4-F7A871DFE632}" srcId="{764B5619-B1AC-48C6-9D5B-1D5B70AC37FC}" destId="{01E3AA86-59AB-4385-94DA-08F44004D7B7}" srcOrd="0" destOrd="0" parTransId="{0DCF5328-AEFC-4B59-A344-28820AD0503C}" sibTransId="{B9C7DAC8-A6AB-4FE2-B909-BECF7914D64F}"/>
    <dgm:cxn modelId="{EB9C2131-AB24-43A2-B122-AF97709AF748}" srcId="{764B5619-B1AC-48C6-9D5B-1D5B70AC37FC}" destId="{28373EE7-1783-4DE2-B654-0B1E3840E4A4}" srcOrd="7" destOrd="0" parTransId="{C170D43A-75F9-405A-9BD5-646FBC0C733C}" sibTransId="{5F8515A4-E022-4EC3-9A1C-81CDD8909E49}"/>
    <dgm:cxn modelId="{8A82014B-ECC8-4445-9EE1-0D5273749D92}" srcId="{764B5619-B1AC-48C6-9D5B-1D5B70AC37FC}" destId="{F40E0ED7-9FE1-4263-B05A-61DC00143369}" srcOrd="4" destOrd="0" parTransId="{02E10CA9-2EBF-4CE6-BD9D-D981917CFB8F}" sibTransId="{9B36681C-3228-46B4-9613-1EAC0C77A62E}"/>
    <dgm:cxn modelId="{466F3E7C-31B0-45D3-8F02-2B38524C0AE5}" type="presOf" srcId="{7B8DB756-A917-45FC-9622-8F09D4668EFA}" destId="{238A35D9-B7A9-4F39-AA13-B6F838D081E3}" srcOrd="0" destOrd="0" presId="urn:microsoft.com/office/officeart/2005/8/layout/default"/>
    <dgm:cxn modelId="{0A55E09C-5FB9-406F-8551-9BC3E8565F32}" type="presOf" srcId="{F40E0ED7-9FE1-4263-B05A-61DC00143369}" destId="{7EEA3178-D470-4643-A655-8F9D1934842E}" srcOrd="0" destOrd="0" presId="urn:microsoft.com/office/officeart/2005/8/layout/default"/>
    <dgm:cxn modelId="{77EE3FAB-4EAB-48D1-867E-2D11279880D2}" srcId="{764B5619-B1AC-48C6-9D5B-1D5B70AC37FC}" destId="{6C512F0A-AF45-4F0E-B311-55655A5C0598}" srcOrd="5" destOrd="0" parTransId="{C91EEB09-EA51-46EC-A86F-ED40BE6E712D}" sibTransId="{08551204-AE8C-4B4D-A7CB-5E05EBFB501E}"/>
    <dgm:cxn modelId="{3A3703B5-EE20-4922-A12A-CCF0B91B15CE}" srcId="{764B5619-B1AC-48C6-9D5B-1D5B70AC37FC}" destId="{FCFDDB30-85F6-4B00-8805-1F085F4EEC85}" srcOrd="2" destOrd="0" parTransId="{82281E1F-7DEB-4D90-AA2E-B0371049B57E}" sibTransId="{CFDABBB5-4143-43A4-91AB-14A470D75B7C}"/>
    <dgm:cxn modelId="{A2ED62B6-107D-4679-A3BB-4E68FB715297}" type="presOf" srcId="{44C255A0-2680-458E-AE05-9EEF46C8CD9E}" destId="{836D7051-4A90-4F63-8EEC-4C3850ACA627}" srcOrd="0" destOrd="0" presId="urn:microsoft.com/office/officeart/2005/8/layout/default"/>
    <dgm:cxn modelId="{2EE0B4C7-C02E-415E-B00C-C7936630C224}" srcId="{764B5619-B1AC-48C6-9D5B-1D5B70AC37FC}" destId="{44C255A0-2680-458E-AE05-9EEF46C8CD9E}" srcOrd="1" destOrd="0" parTransId="{C6634146-091E-453D-BA83-543FF3A1D958}" sibTransId="{EB634928-5A00-4027-926C-5C74B8129C33}"/>
    <dgm:cxn modelId="{952CD7D8-0800-4D19-84AD-E889BD432C1C}" type="presOf" srcId="{28373EE7-1783-4DE2-B654-0B1E3840E4A4}" destId="{90A61E7E-8133-401D-81C5-F8097E071F4A}" srcOrd="0" destOrd="0" presId="urn:microsoft.com/office/officeart/2005/8/layout/default"/>
    <dgm:cxn modelId="{DD3961E1-D187-4168-B5BF-EFA959D61750}" type="presOf" srcId="{01E3AA86-59AB-4385-94DA-08F44004D7B7}" destId="{EDB85135-D76A-4718-8E80-DC8CEDD3FE9E}" srcOrd="0" destOrd="0" presId="urn:microsoft.com/office/officeart/2005/8/layout/default"/>
    <dgm:cxn modelId="{353EC6E6-7B9A-4083-8EEF-A5C8F7ED65C8}" type="presOf" srcId="{6C512F0A-AF45-4F0E-B311-55655A5C0598}" destId="{E24AC265-045E-4D55-B159-0776C2C52681}" srcOrd="0" destOrd="0" presId="urn:microsoft.com/office/officeart/2005/8/layout/default"/>
    <dgm:cxn modelId="{BA5F8CF3-4C49-4A16-BBA2-FD141A45C59C}" srcId="{764B5619-B1AC-48C6-9D5B-1D5B70AC37FC}" destId="{C4E3C96F-360E-459C-BD79-0E3E4FD369BF}" srcOrd="6" destOrd="0" parTransId="{28AFC26B-CD5D-4BDD-9496-61B2493976C1}" sibTransId="{B29F9933-A127-4029-90EF-AD7FD599A318}"/>
    <dgm:cxn modelId="{0AED1BFC-1105-4282-851F-FB6771745650}" type="presOf" srcId="{C4E3C96F-360E-459C-BD79-0E3E4FD369BF}" destId="{501B0588-7C37-4F7C-8779-42E621675108}" srcOrd="0" destOrd="0" presId="urn:microsoft.com/office/officeart/2005/8/layout/default"/>
    <dgm:cxn modelId="{C85C4241-B213-442C-8731-AFB2EC1584EC}" type="presParOf" srcId="{7ED2C7F1-FCD7-4975-B0DF-5C333721B27B}" destId="{EDB85135-D76A-4718-8E80-DC8CEDD3FE9E}" srcOrd="0" destOrd="0" presId="urn:microsoft.com/office/officeart/2005/8/layout/default"/>
    <dgm:cxn modelId="{4EBB1592-A184-42A4-B3BD-84CF63219DF5}" type="presParOf" srcId="{7ED2C7F1-FCD7-4975-B0DF-5C333721B27B}" destId="{80900DD5-B275-440B-8100-A69369C9CC4C}" srcOrd="1" destOrd="0" presId="urn:microsoft.com/office/officeart/2005/8/layout/default"/>
    <dgm:cxn modelId="{958A4173-424F-4D90-ADD3-9CD8D014C06D}" type="presParOf" srcId="{7ED2C7F1-FCD7-4975-B0DF-5C333721B27B}" destId="{836D7051-4A90-4F63-8EEC-4C3850ACA627}" srcOrd="2" destOrd="0" presId="urn:microsoft.com/office/officeart/2005/8/layout/default"/>
    <dgm:cxn modelId="{3200A679-B8D2-4548-84B4-B209FD2D427A}" type="presParOf" srcId="{7ED2C7F1-FCD7-4975-B0DF-5C333721B27B}" destId="{A1C2E0FC-BEB8-4F04-9C82-C39E35B2CEEE}" srcOrd="3" destOrd="0" presId="urn:microsoft.com/office/officeart/2005/8/layout/default"/>
    <dgm:cxn modelId="{1471D4E2-CD13-4511-9CA0-5DD3DB101914}" type="presParOf" srcId="{7ED2C7F1-FCD7-4975-B0DF-5C333721B27B}" destId="{9B8004D9-AD51-498F-955D-06C709286527}" srcOrd="4" destOrd="0" presId="urn:microsoft.com/office/officeart/2005/8/layout/default"/>
    <dgm:cxn modelId="{317F20CB-F9A3-44E9-B26A-CB3E73210103}" type="presParOf" srcId="{7ED2C7F1-FCD7-4975-B0DF-5C333721B27B}" destId="{78203EC0-75D7-4AA7-8A59-526A3CDD2E93}" srcOrd="5" destOrd="0" presId="urn:microsoft.com/office/officeart/2005/8/layout/default"/>
    <dgm:cxn modelId="{6C50FACE-157B-4652-9CD9-13D4B9E13770}" type="presParOf" srcId="{7ED2C7F1-FCD7-4975-B0DF-5C333721B27B}" destId="{238A35D9-B7A9-4F39-AA13-B6F838D081E3}" srcOrd="6" destOrd="0" presId="urn:microsoft.com/office/officeart/2005/8/layout/default"/>
    <dgm:cxn modelId="{23BB8126-9D27-47CF-9DF2-9339DCF29F0C}" type="presParOf" srcId="{7ED2C7F1-FCD7-4975-B0DF-5C333721B27B}" destId="{70874574-6249-44DE-BA8A-FD9FB4DE33BC}" srcOrd="7" destOrd="0" presId="urn:microsoft.com/office/officeart/2005/8/layout/default"/>
    <dgm:cxn modelId="{6FCA7E4A-E94A-4344-9E62-A7B792FA0969}" type="presParOf" srcId="{7ED2C7F1-FCD7-4975-B0DF-5C333721B27B}" destId="{7EEA3178-D470-4643-A655-8F9D1934842E}" srcOrd="8" destOrd="0" presId="urn:microsoft.com/office/officeart/2005/8/layout/default"/>
    <dgm:cxn modelId="{7FDC3D4B-973F-43BA-A4CA-3929432E9DDF}" type="presParOf" srcId="{7ED2C7F1-FCD7-4975-B0DF-5C333721B27B}" destId="{C53BDBA0-CA82-4A41-9307-363CA0CA6E7C}" srcOrd="9" destOrd="0" presId="urn:microsoft.com/office/officeart/2005/8/layout/default"/>
    <dgm:cxn modelId="{193BA011-B190-488A-BF63-CA925DEE9F19}" type="presParOf" srcId="{7ED2C7F1-FCD7-4975-B0DF-5C333721B27B}" destId="{E24AC265-045E-4D55-B159-0776C2C52681}" srcOrd="10" destOrd="0" presId="urn:microsoft.com/office/officeart/2005/8/layout/default"/>
    <dgm:cxn modelId="{62B31240-BAA6-48E6-B495-3D3CF612527C}" type="presParOf" srcId="{7ED2C7F1-FCD7-4975-B0DF-5C333721B27B}" destId="{A6213FDD-957D-4915-B560-1FE3A6EBECDE}" srcOrd="11" destOrd="0" presId="urn:microsoft.com/office/officeart/2005/8/layout/default"/>
    <dgm:cxn modelId="{ADA48F92-C931-4ABB-8DC2-FD5F51D7593A}" type="presParOf" srcId="{7ED2C7F1-FCD7-4975-B0DF-5C333721B27B}" destId="{501B0588-7C37-4F7C-8779-42E621675108}" srcOrd="12" destOrd="0" presId="urn:microsoft.com/office/officeart/2005/8/layout/default"/>
    <dgm:cxn modelId="{31DBE922-F447-4973-BD97-39A67DA2F8C7}" type="presParOf" srcId="{7ED2C7F1-FCD7-4975-B0DF-5C333721B27B}" destId="{522B56EB-6987-41B0-B7AB-839786B01CC8}" srcOrd="13" destOrd="0" presId="urn:microsoft.com/office/officeart/2005/8/layout/default"/>
    <dgm:cxn modelId="{8FC761A1-6785-40E5-9C00-2EE448704FEF}" type="presParOf" srcId="{7ED2C7F1-FCD7-4975-B0DF-5C333721B27B}" destId="{90A61E7E-8133-401D-81C5-F8097E071F4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28A700-8E51-4BE1-9C5D-CDCA0244EC89}">
      <dsp:nvSpPr>
        <dsp:cNvPr id="0" name=""/>
        <dsp:cNvSpPr/>
      </dsp:nvSpPr>
      <dsp:spPr>
        <a:xfrm>
          <a:off x="2563797" y="1578874"/>
          <a:ext cx="2006817" cy="17359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Aims of Scenario Analysis</a:t>
          </a:r>
        </a:p>
      </dsp:txBody>
      <dsp:txXfrm>
        <a:off x="2896355" y="1866550"/>
        <a:ext cx="1341701" cy="1160626"/>
      </dsp:txXfrm>
    </dsp:sp>
    <dsp:sp modelId="{01DF6629-0AB9-417E-BFE4-3E557CDF35FC}">
      <dsp:nvSpPr>
        <dsp:cNvPr id="0" name=""/>
        <dsp:cNvSpPr/>
      </dsp:nvSpPr>
      <dsp:spPr>
        <a:xfrm>
          <a:off x="3858360" y="748325"/>
          <a:ext cx="757166" cy="65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260A7-728A-4D2A-8CFF-70FBE7B71FE6}">
      <dsp:nvSpPr>
        <dsp:cNvPr id="0" name=""/>
        <dsp:cNvSpPr/>
      </dsp:nvSpPr>
      <dsp:spPr>
        <a:xfrm>
          <a:off x="2786563" y="0"/>
          <a:ext cx="1644573" cy="14227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 make sense of complexity and ambiguity in terms of possibility and plausibility</a:t>
          </a:r>
        </a:p>
      </dsp:txBody>
      <dsp:txXfrm>
        <a:off x="3059104" y="235780"/>
        <a:ext cx="1099491" cy="951188"/>
      </dsp:txXfrm>
    </dsp:sp>
    <dsp:sp modelId="{831CA8B7-710E-4202-B7F1-A33DD8541025}">
      <dsp:nvSpPr>
        <dsp:cNvPr id="0" name=""/>
        <dsp:cNvSpPr/>
      </dsp:nvSpPr>
      <dsp:spPr>
        <a:xfrm>
          <a:off x="4742032" y="1967964"/>
          <a:ext cx="757166" cy="65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FE97F-E97A-4C68-986A-3BA161724C6D}">
      <dsp:nvSpPr>
        <dsp:cNvPr id="0" name=""/>
        <dsp:cNvSpPr/>
      </dsp:nvSpPr>
      <dsp:spPr>
        <a:xfrm>
          <a:off x="4294827" y="875085"/>
          <a:ext cx="1644573" cy="14227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 think through alternative futures</a:t>
          </a:r>
        </a:p>
      </dsp:txBody>
      <dsp:txXfrm>
        <a:off x="4567368" y="1110865"/>
        <a:ext cx="1099491" cy="951188"/>
      </dsp:txXfrm>
    </dsp:sp>
    <dsp:sp modelId="{6077716E-8295-4DA7-8E90-B5D3F84A4EB8}">
      <dsp:nvSpPr>
        <dsp:cNvPr id="0" name=""/>
        <dsp:cNvSpPr/>
      </dsp:nvSpPr>
      <dsp:spPr>
        <a:xfrm>
          <a:off x="4128176" y="3344707"/>
          <a:ext cx="757166" cy="65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57744-83DF-4472-A395-77BA77467E1B}">
      <dsp:nvSpPr>
        <dsp:cNvPr id="0" name=""/>
        <dsp:cNvSpPr/>
      </dsp:nvSpPr>
      <dsp:spPr>
        <a:xfrm>
          <a:off x="4294827" y="2595403"/>
          <a:ext cx="1644573" cy="14227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 evaluate strategic options against these futures</a:t>
          </a:r>
        </a:p>
      </dsp:txBody>
      <dsp:txXfrm>
        <a:off x="4567368" y="2831183"/>
        <a:ext cx="1099491" cy="951188"/>
      </dsp:txXfrm>
    </dsp:sp>
    <dsp:sp modelId="{0E95D616-787C-40A9-B8B4-EAACA04B31EC}">
      <dsp:nvSpPr>
        <dsp:cNvPr id="0" name=""/>
        <dsp:cNvSpPr/>
      </dsp:nvSpPr>
      <dsp:spPr>
        <a:xfrm>
          <a:off x="2605441" y="3487619"/>
          <a:ext cx="757166" cy="65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E4975-CBF7-4CA6-9525-1AE6C4514F0F}">
      <dsp:nvSpPr>
        <dsp:cNvPr id="0" name=""/>
        <dsp:cNvSpPr/>
      </dsp:nvSpPr>
      <dsp:spPr>
        <a:xfrm>
          <a:off x="2786563" y="3471468"/>
          <a:ext cx="1644573" cy="14227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 enhance the evaluation and integration of information </a:t>
          </a:r>
        </a:p>
      </dsp:txBody>
      <dsp:txXfrm>
        <a:off x="3059104" y="3707248"/>
        <a:ext cx="1099491" cy="951188"/>
      </dsp:txXfrm>
    </dsp:sp>
    <dsp:sp modelId="{8E7A99E0-62D8-48E3-92A5-B866E9B5120E}">
      <dsp:nvSpPr>
        <dsp:cNvPr id="0" name=""/>
        <dsp:cNvSpPr/>
      </dsp:nvSpPr>
      <dsp:spPr>
        <a:xfrm>
          <a:off x="1707297" y="2268469"/>
          <a:ext cx="757166" cy="65239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FAD20-C51C-4D99-A174-FAFC9AF18859}">
      <dsp:nvSpPr>
        <dsp:cNvPr id="0" name=""/>
        <dsp:cNvSpPr/>
      </dsp:nvSpPr>
      <dsp:spPr>
        <a:xfrm>
          <a:off x="1271296" y="2596382"/>
          <a:ext cx="1644573" cy="14227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To encourage contingency planning for unfolding of both favorable and unfavorable futures</a:t>
          </a:r>
        </a:p>
      </dsp:txBody>
      <dsp:txXfrm>
        <a:off x="1543837" y="2832162"/>
        <a:ext cx="1099491" cy="951188"/>
      </dsp:txXfrm>
    </dsp:sp>
    <dsp:sp modelId="{8FF9307D-5858-486A-A16A-C6596063B0F7}">
      <dsp:nvSpPr>
        <dsp:cNvPr id="0" name=""/>
        <dsp:cNvSpPr/>
      </dsp:nvSpPr>
      <dsp:spPr>
        <a:xfrm>
          <a:off x="1271296" y="873128"/>
          <a:ext cx="1644573" cy="142274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Not to predict ‘the future’, but to better understand the present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543837" y="1108908"/>
        <a:ext cx="1099491" cy="951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85135-D76A-4718-8E80-DC8CEDD3FE9E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Setting the Agenda – defining the key focal issue of concern and outlining process</a:t>
          </a:r>
          <a:endParaRPr lang="en-US" sz="1800" kern="1200" dirty="0"/>
        </a:p>
      </dsp:txBody>
      <dsp:txXfrm>
        <a:off x="3080" y="587032"/>
        <a:ext cx="2444055" cy="1466433"/>
      </dsp:txXfrm>
    </dsp:sp>
    <dsp:sp modelId="{836D7051-4A90-4F63-8EEC-4C3850ACA627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Determining the Driving Forces – working individually, then as a group</a:t>
          </a:r>
          <a:endParaRPr lang="en-US" sz="1800" kern="1200" dirty="0"/>
        </a:p>
      </dsp:txBody>
      <dsp:txXfrm>
        <a:off x="2691541" y="587032"/>
        <a:ext cx="2444055" cy="1466433"/>
      </dsp:txXfrm>
    </dsp:sp>
    <dsp:sp modelId="{9B8004D9-AD51-498F-955D-06C709286527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Clustering the Driving Forces – group discussion to develop, test and name the clusters</a:t>
          </a:r>
          <a:endParaRPr lang="en-US" sz="1800" kern="1200" dirty="0"/>
        </a:p>
      </dsp:txBody>
      <dsp:txXfrm>
        <a:off x="5380002" y="587032"/>
        <a:ext cx="2444055" cy="1466433"/>
      </dsp:txXfrm>
    </dsp:sp>
    <dsp:sp modelId="{238A35D9-B7A9-4F39-AA13-B6F838D081E3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Defining the Cluster Outcomes – extreme outcomes for each of the clusters over the scenario period</a:t>
          </a:r>
          <a:endParaRPr lang="en-US" sz="1800" kern="1200" dirty="0"/>
        </a:p>
      </dsp:txBody>
      <dsp:txXfrm>
        <a:off x="8068463" y="587032"/>
        <a:ext cx="2444055" cy="1466433"/>
      </dsp:txXfrm>
    </dsp:sp>
    <dsp:sp modelId="{7EEA3178-D470-4643-A655-8F9D1934842E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Impact/Uncertainty Matrix – determining the scenario factors, A and B</a:t>
          </a:r>
          <a:endParaRPr lang="en-US" sz="1800" kern="1200" dirty="0"/>
        </a:p>
      </dsp:txBody>
      <dsp:txXfrm>
        <a:off x="3080" y="2297871"/>
        <a:ext cx="2444055" cy="1466433"/>
      </dsp:txXfrm>
    </dsp:sp>
    <dsp:sp modelId="{E24AC265-045E-4D55-B159-0776C2C52681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Framing the scenarios – defining the extreme outcomes of the key factors, A1/A2 and B1/B2</a:t>
          </a:r>
          <a:endParaRPr lang="en-US" sz="1800" kern="1200" dirty="0"/>
        </a:p>
      </dsp:txBody>
      <dsp:txXfrm>
        <a:off x="2691541" y="2297871"/>
        <a:ext cx="2444055" cy="1466433"/>
      </dsp:txXfrm>
    </dsp:sp>
    <dsp:sp modelId="{501B0588-7C37-4F7C-8779-42E621675108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Scoping the scenarios – building the set of broad descriptors for 4 scenarios</a:t>
          </a:r>
          <a:endParaRPr lang="en-US" sz="1800" kern="1200" dirty="0"/>
        </a:p>
      </dsp:txBody>
      <dsp:txXfrm>
        <a:off x="5380002" y="2297871"/>
        <a:ext cx="2444055" cy="1466433"/>
      </dsp:txXfrm>
    </dsp:sp>
    <dsp:sp modelId="{90A61E7E-8133-401D-81C5-F8097E071F4A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Developing the Scenarios – working in sub-groups to develop scenario storylines</a:t>
          </a:r>
          <a:endParaRPr lang="en-US" sz="1800" kern="1200" dirty="0"/>
        </a:p>
      </dsp:txBody>
      <dsp:txXfrm>
        <a:off x="806846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9A26C-479C-4598-B96C-568EAA77140D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83CBC-AB04-496F-ACA6-64B16ECA6D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7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C5E30-8733-4A23-BB31-E97A0597DB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9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523D-3F4B-BE63-5714-A5C9EC865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D7818-E477-FD07-743E-E7694DBAB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22198-A230-39D4-8C67-30082A4B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B8A43-DE5B-6C96-0F2C-564EA43C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01F08-7146-CFF8-94A4-DB0C51D6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8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AF7C-42B4-F690-1E97-9A8261B96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F9C318-82B2-A240-20C7-8EF9740CE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97E2B-5BB8-7E15-DA9E-0B57DFC5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41C70-A708-3B4D-E394-9A9164EB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D3421-CB71-82E8-EAAE-496F01C2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DE370-5344-E13C-527B-368DEB80A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621E9-C708-DC26-C86F-FDE19B3AB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8C489-EB6F-8EF1-6EB1-18EAD239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D677D-39D5-AD90-93CD-1BB65BA2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7F6D-6713-81C6-95E0-0868F6A9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60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box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4"/>
          <p:cNvCxnSpPr>
            <a:cxnSpLocks noChangeShapeType="1"/>
          </p:cNvCxnSpPr>
          <p:nvPr/>
        </p:nvCxnSpPr>
        <p:spPr bwMode="auto">
          <a:xfrm>
            <a:off x="666751" y="6248400"/>
            <a:ext cx="10857593" cy="1588"/>
          </a:xfrm>
          <a:prstGeom prst="line">
            <a:avLst/>
          </a:prstGeom>
          <a:noFill/>
          <a:ln w="9525">
            <a:solidFill>
              <a:srgbClr val="FFB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66751" y="2247228"/>
            <a:ext cx="10857593" cy="3648653"/>
          </a:xfrm>
          <a:prstGeom prst="rect">
            <a:avLst/>
          </a:prstGeom>
        </p:spPr>
        <p:txBody>
          <a:bodyPr vert="horz" lIns="0" rIns="216000"/>
          <a:lstStyle>
            <a:lvl1pPr marL="0" indent="0">
              <a:buNone/>
              <a:defRPr sz="2133" baseline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aseline="0">
                <a:latin typeface="Baskerville 10 Pro"/>
              </a:defRPr>
            </a:lvl2pPr>
            <a:lvl3pPr>
              <a:defRPr baseline="0">
                <a:latin typeface="Baskerville 10 Pro"/>
              </a:defRPr>
            </a:lvl3pPr>
            <a:lvl4pPr>
              <a:defRPr baseline="0">
                <a:latin typeface="Baskerville 10 Pro"/>
              </a:defRPr>
            </a:lvl4pPr>
            <a:lvl5pPr>
              <a:defRPr baseline="0">
                <a:latin typeface="Baskerville 10 Pro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17993604-C812-4FE5-9E7E-584C6AA8E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379" y="6324600"/>
            <a:ext cx="39986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600" baseline="0" dirty="0">
                <a:solidFill>
                  <a:schemeClr val="tx1"/>
                </a:solidFill>
                <a:latin typeface="Founders Grotesk Cond Bold"/>
                <a:cs typeface="Founders Grotesk Cond Bold"/>
              </a:rPr>
              <a:t>WWW.BBK.AC.UK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247A559-353E-47AC-A3A2-6AE4D0BA0A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50" y="1264896"/>
            <a:ext cx="10856684" cy="63448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 algn="l">
              <a:buNone/>
              <a:defRPr sz="6667" cap="none" spc="111" baseline="0">
                <a:solidFill>
                  <a:schemeClr val="tx1"/>
                </a:solidFill>
                <a:latin typeface="Founders Grotesk Cond Bold" pitchFamily="34" charset="0"/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799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4" indent="0" algn="ctr">
              <a:buNone/>
              <a:defRPr sz="1600"/>
            </a:lvl7pPr>
            <a:lvl8pPr marL="3200382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en-US" cap="none" baseline="0" dirty="0"/>
              <a:t>Add Title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16E55F-A042-4A3E-B510-6EA7E5133A61}"/>
              </a:ext>
            </a:extLst>
          </p:cNvPr>
          <p:cNvSpPr/>
          <p:nvPr/>
        </p:nvSpPr>
        <p:spPr>
          <a:xfrm>
            <a:off x="666750" y="1136787"/>
            <a:ext cx="10857604" cy="52331"/>
          </a:xfrm>
          <a:prstGeom prst="rect">
            <a:avLst/>
          </a:prstGeom>
          <a:solidFill>
            <a:srgbClr val="FFB600"/>
          </a:solidFill>
          <a:ln w="3175" cmpd="sng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Picture 16" descr="Birkbeck Logo&#10;&#10;Birkbeck, University of London&#10;London's evening unversity">
            <a:extLst>
              <a:ext uri="{FF2B5EF4-FFF2-40B4-BE49-F238E27FC236}">
                <a16:creationId xmlns:a16="http://schemas.microsoft.com/office/drawing/2014/main" id="{477B11C9-2272-4502-A85D-A52543CD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636" y="203067"/>
            <a:ext cx="1634706" cy="80988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9A22A41-E79F-4BDB-BE71-FF1F13D70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964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837BC6D-FDF2-436F-AD0E-B23D37AE7270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4E5552D-A0CD-40FB-A655-6B7B05B61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2264" y="6356350"/>
            <a:ext cx="566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CF6DDB-E77E-427B-B337-44B2B6476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96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3E99C9E-69C8-4175-9BC9-041A7B012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4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151FF-EF1F-559A-B78A-FC3C270C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8C193-F2AB-81E4-9208-1B75B7246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0703-BAAC-5984-DADD-9CCA06557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4EAE-5538-DEB5-CDA7-B41E5070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44A05-3D4F-034B-71D8-178FCBDFD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96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8A71F-C7B1-7D20-E7FE-59FD6722B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5E702-33BB-4A57-3655-28667FE35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24C68-4DE7-8597-1846-5F64A97C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4145B-862F-3177-1532-714438DB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B8F83-9260-DEDF-07C5-A71A5F51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6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E324-0E44-8D5B-C675-F19013A0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F180-D542-BEAD-D62B-9C5F7585D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9BC9D-8908-B193-1342-B76098AEA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33329-BDC7-4E0F-8891-2C04632F4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71D2F-0A7A-15D7-0210-E5D5A7A6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2005D-F98A-050B-67AB-653351E0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4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626B-9A80-75B9-803F-6F14EF72F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E327D-8884-7D56-E636-587F3FC8F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675F5-E13A-D8D7-DC33-B0F7AB420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0C3A08-A26D-51B0-35BF-5D34B9398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C591ED-BC64-2B9E-F986-158A2CC9C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7C32F-9EA4-DA7B-06A7-B758C487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A5B96-5F71-7322-BCA1-964A196B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7ECE4-F026-D19F-08B9-6823A67F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2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5ED6-8FC6-1CAE-0C7D-920898BBB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D0E47-71EB-5AAD-8E71-BC5EAB04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346D7-A982-9F16-0CD2-C01F136E0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D08A7D-453C-50A0-2BD0-014CA995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981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06C9B-33CA-4FD6-5CF2-3A0C7612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56DE8-A82F-9DDF-1C06-3F1BBEE99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15038-E642-DCCA-D2D2-357803A4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27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8BF4A-1009-D5E2-7565-2C502B54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2564-438A-274C-A3E4-D684F7F3A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9FEA7-34F4-C762-CACA-EC42465E8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E69FD-2FC5-57B0-8F66-D746C316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9F286-50E5-1B0F-814E-7DE5578A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DDE6E-C764-3D58-6682-38396C1B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1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8317-911F-F68A-C08D-7589FA95E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1F486-F7F3-822A-C6EC-D18CCC002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7F1AB-003E-7FF0-E8E8-DAB523853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CAC8B-65E1-4415-E79B-966602499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20BE0-D8CB-9E5F-F45C-EC731545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A5C0F-A512-A06A-9F94-DF8AEFA8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6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CB274-5B7E-9051-FA03-6042C83B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6E02C-3706-CA95-0877-306525600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B74A-E2EC-6809-1BE9-F34F12482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0E74-9674-48FF-8EDB-BAD4BA89D855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C0FD4-71A7-CCA1-BF54-93AF6AEDF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48BBA-A55E-D623-4467-A401D54F3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7592-DCC1-4193-9F69-6C2ACDEEE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56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13443-B416-4BFC-1071-AC96EF2BB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640080"/>
            <a:ext cx="4014113" cy="22673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Marine Dumping on UK Coastlines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CE046-256E-8D59-2804-C2EB4409D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733" y="4714875"/>
            <a:ext cx="4014113" cy="9740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Raising sustainability awareness through a stakeholder-orientated experiential learning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B5EE25-2E19-BD8A-572E-0D93F9E4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990" y="4345305"/>
            <a:ext cx="1325119" cy="1325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325F2E-8EDD-19C5-34F4-E135ECED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09" y="497673"/>
            <a:ext cx="5239635" cy="3471258"/>
          </a:xfrm>
          <a:prstGeom prst="rect">
            <a:avLst/>
          </a:prstGeom>
        </p:spPr>
      </p:pic>
      <p:sp>
        <p:nvSpPr>
          <p:cNvPr id="20" name="sketch line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B91ED-4D3B-3598-7434-6759CF1DD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786" y="4590253"/>
            <a:ext cx="2411730" cy="771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10603-BDC9-66F6-DC19-030AAB1AF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711" y="4608340"/>
            <a:ext cx="2411730" cy="75366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643101A-8384-93FE-B36E-4C92AC5482E6}"/>
              </a:ext>
            </a:extLst>
          </p:cNvPr>
          <p:cNvSpPr txBox="1">
            <a:spLocks/>
          </p:cNvSpPr>
          <p:nvPr/>
        </p:nvSpPr>
        <p:spPr>
          <a:xfrm>
            <a:off x="367281" y="6047112"/>
            <a:ext cx="10909643" cy="687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kern="100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Times New Roman" panose="02020603050405020304" pitchFamily="18" charset="0"/>
              </a:rPr>
              <a:t>Dr Pamela Yeow &amp; Dr Neil Pyper (Birkbeck, University of London), Dr Krish Saha &amp; Prof Vijay Reddy </a:t>
            </a:r>
            <a:r>
              <a:rPr lang="en-GB" sz="1800" kern="0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Times New Roman" panose="02020603050405020304" pitchFamily="18" charset="0"/>
              </a:rPr>
              <a:t>(</a:t>
            </a:r>
            <a:r>
              <a:rPr lang="en-US" sz="1800" kern="100" dirty="0">
                <a:effectLst/>
                <a:latin typeface="Arial" panose="020B0604020202020204" pitchFamily="34" charset="0"/>
                <a:ea typeface="Wingdings" panose="05000000000000000000" pitchFamily="2" charset="2"/>
                <a:cs typeface="Times New Roman" panose="02020603050405020304" pitchFamily="18" charset="0"/>
              </a:rPr>
              <a:t>Birmingham City University), and Chris Cornell (Kent County Council)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838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5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close-up of words&#10;&#10;Description automatically generated with low confidence">
            <a:extLst>
              <a:ext uri="{FF2B5EF4-FFF2-40B4-BE49-F238E27FC236}">
                <a16:creationId xmlns:a16="http://schemas.microsoft.com/office/drawing/2014/main" id="{CC41AB0E-6632-0FD9-2AA7-32A14E360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338" y="960438"/>
            <a:ext cx="7069138" cy="2462213"/>
          </a:xfrm>
        </p:spPr>
      </p:pic>
      <p:pic>
        <p:nvPicPr>
          <p:cNvPr id="11" name="Picture 10" descr="A close-up of words&#10;&#10;Description automatically generated with low confidence">
            <a:extLst>
              <a:ext uri="{FF2B5EF4-FFF2-40B4-BE49-F238E27FC236}">
                <a16:creationId xmlns:a16="http://schemas.microsoft.com/office/drawing/2014/main" id="{9DC74B70-0933-4750-7331-C10009924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338" y="3482975"/>
            <a:ext cx="7069138" cy="2408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FA8E9-3525-877D-1714-663F23B3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you do by the seaside?/Why are you concerned?  </a:t>
            </a:r>
          </a:p>
        </p:txBody>
      </p:sp>
    </p:spTree>
    <p:extLst>
      <p:ext uri="{BB962C8B-B14F-4D97-AF65-F5344CB8AC3E}">
        <p14:creationId xmlns:p14="http://schemas.microsoft.com/office/powerpoint/2010/main" val="108038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5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56695B-D152-06F6-3D10-DA39397E3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36638"/>
            <a:ext cx="7186613" cy="227806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14174-ED72-F444-52D6-C7715BC87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0" y="3373438"/>
            <a:ext cx="7186613" cy="24415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F9E8D1-7F9E-FB99-2116-0A21C90A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solutions might there be?/How can we get there?  </a:t>
            </a:r>
          </a:p>
        </p:txBody>
      </p:sp>
    </p:spTree>
    <p:extLst>
      <p:ext uri="{BB962C8B-B14F-4D97-AF65-F5344CB8AC3E}">
        <p14:creationId xmlns:p14="http://schemas.microsoft.com/office/powerpoint/2010/main" val="198706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B89A-46B3-7382-AE73-063690AF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do next?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FBD4-D73E-AEF7-5E21-D594B345C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Scenario analysis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563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2BC341-33B7-4F1D-A2C4-A064511FA6CB}"/>
              </a:ext>
            </a:extLst>
          </p:cNvPr>
          <p:cNvGraphicFramePr/>
          <p:nvPr/>
        </p:nvGraphicFramePr>
        <p:xfrm>
          <a:off x="2490651" y="1262744"/>
          <a:ext cx="7210698" cy="489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258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1570C-FE76-429F-A3F5-3F6D015C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Workshop design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C1-C003-4C08-B6D4-CBEEB60FE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Initial presentation for context</a:t>
            </a:r>
          </a:p>
          <a:p>
            <a:r>
              <a:rPr lang="en-GB" dirty="0">
                <a:solidFill>
                  <a:srgbClr val="000000"/>
                </a:solidFill>
              </a:rPr>
              <a:t>Students worked 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on the scenarios by broadly following the steps set out in previous slide. </a:t>
            </a:r>
          </a:p>
          <a:p>
            <a:r>
              <a:rPr lang="en-GB" dirty="0">
                <a:solidFill>
                  <a:srgbClr val="000000"/>
                </a:solidFill>
              </a:rPr>
              <a:t>Used</a:t>
            </a:r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 paper resources such as sticky notes and flipcharts (Wright and Goodwin, 2011; van der Heijden, 2004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Facilitators observed, supporting where necessary, but at the same time allowing participants to resolve problems themselves.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Ended with informal presentation of the scenarios, followed by discussion to explore the learning achieved, and reflection on how scenarios might be used.</a:t>
            </a:r>
          </a:p>
        </p:txBody>
      </p:sp>
    </p:spTree>
    <p:extLst>
      <p:ext uri="{BB962C8B-B14F-4D97-AF65-F5344CB8AC3E}">
        <p14:creationId xmlns:p14="http://schemas.microsoft.com/office/powerpoint/2010/main" val="409511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28369C-8136-EB5C-6EB5-0B04706F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19600"/>
            <a:ext cx="10908792" cy="1203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did we find?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A3723-CFA2-69BA-84A5-BD54CF5A7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50"/>
          <a:stretch/>
        </p:blipFill>
        <p:spPr>
          <a:xfrm>
            <a:off x="6" y="-11"/>
            <a:ext cx="6095994" cy="4194796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A07814-63CC-1475-58C9-591B96FDB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61" r="30792" b="2"/>
          <a:stretch/>
        </p:blipFill>
        <p:spPr>
          <a:xfrm>
            <a:off x="6019800" y="12"/>
            <a:ext cx="6172195" cy="4186171"/>
          </a:xfrm>
          <a:custGeom>
            <a:avLst/>
            <a:gdLst/>
            <a:ahLst/>
            <a:cxnLst/>
            <a:rect l="l" t="t" r="r" b="b"/>
            <a:pathLst>
              <a:path w="6009490" h="4186171">
                <a:moveTo>
                  <a:pt x="9049" y="0"/>
                </a:moveTo>
                <a:lnTo>
                  <a:pt x="6009490" y="0"/>
                </a:lnTo>
                <a:lnTo>
                  <a:pt x="6009490" y="4168273"/>
                </a:lnTo>
                <a:lnTo>
                  <a:pt x="5803951" y="4172925"/>
                </a:lnTo>
                <a:cubicBezTo>
                  <a:pt x="5729787" y="4171950"/>
                  <a:pt x="5655658" y="4168322"/>
                  <a:pt x="5581704" y="4162045"/>
                </a:cubicBezTo>
                <a:cubicBezTo>
                  <a:pt x="5474340" y="4154041"/>
                  <a:pt x="5366086" y="4142987"/>
                  <a:pt x="5259485" y="4163316"/>
                </a:cubicBezTo>
                <a:cubicBezTo>
                  <a:pt x="5142465" y="4185805"/>
                  <a:pt x="5025571" y="4185932"/>
                  <a:pt x="4907534" y="4180215"/>
                </a:cubicBezTo>
                <a:cubicBezTo>
                  <a:pt x="4806650" y="4175387"/>
                  <a:pt x="4706147" y="4149975"/>
                  <a:pt x="4604501" y="4176784"/>
                </a:cubicBezTo>
                <a:cubicBezTo>
                  <a:pt x="4594387" y="4178258"/>
                  <a:pt x="4584082" y="4177826"/>
                  <a:pt x="4574133" y="4175514"/>
                </a:cubicBezTo>
                <a:cubicBezTo>
                  <a:pt x="4462958" y="4160140"/>
                  <a:pt x="4351020" y="4172718"/>
                  <a:pt x="4239463" y="4168398"/>
                </a:cubicBezTo>
                <a:cubicBezTo>
                  <a:pt x="4188005" y="4166365"/>
                  <a:pt x="4135530" y="4167509"/>
                  <a:pt x="4084706" y="4162045"/>
                </a:cubicBezTo>
                <a:cubicBezTo>
                  <a:pt x="3968067" y="4149594"/>
                  <a:pt x="3851682" y="4142987"/>
                  <a:pt x="3736314" y="4172337"/>
                </a:cubicBezTo>
                <a:cubicBezTo>
                  <a:pt x="3702643" y="4180253"/>
                  <a:pt x="3668235" y="4184509"/>
                  <a:pt x="3633650" y="4185043"/>
                </a:cubicBezTo>
                <a:cubicBezTo>
                  <a:pt x="3520696" y="4189109"/>
                  <a:pt x="3408122" y="4181358"/>
                  <a:pt x="3295549" y="4175005"/>
                </a:cubicBezTo>
                <a:cubicBezTo>
                  <a:pt x="3217408" y="4170558"/>
                  <a:pt x="3139394" y="4160902"/>
                  <a:pt x="3061127" y="4169034"/>
                </a:cubicBezTo>
                <a:cubicBezTo>
                  <a:pt x="3015640" y="4173735"/>
                  <a:pt x="2969772" y="4173735"/>
                  <a:pt x="2924285" y="4169034"/>
                </a:cubicBezTo>
                <a:cubicBezTo>
                  <a:pt x="2840452" y="4159212"/>
                  <a:pt x="2755870" y="4157382"/>
                  <a:pt x="2671694" y="4163570"/>
                </a:cubicBezTo>
                <a:cubicBezTo>
                  <a:pt x="2546033" y="4174370"/>
                  <a:pt x="2420500" y="4183391"/>
                  <a:pt x="2294459" y="4166238"/>
                </a:cubicBezTo>
                <a:cubicBezTo>
                  <a:pt x="2222976" y="4155006"/>
                  <a:pt x="2150298" y="4153685"/>
                  <a:pt x="2078460" y="4162300"/>
                </a:cubicBezTo>
                <a:cubicBezTo>
                  <a:pt x="1907313" y="4186314"/>
                  <a:pt x="1735785" y="4178563"/>
                  <a:pt x="1564257" y="4168653"/>
                </a:cubicBezTo>
                <a:cubicBezTo>
                  <a:pt x="1449650" y="4161918"/>
                  <a:pt x="1334536" y="4149594"/>
                  <a:pt x="1220183" y="4165857"/>
                </a:cubicBezTo>
                <a:cubicBezTo>
                  <a:pt x="1074321" y="4186186"/>
                  <a:pt x="928331" y="4179452"/>
                  <a:pt x="782087" y="4173481"/>
                </a:cubicBezTo>
                <a:cubicBezTo>
                  <a:pt x="674723" y="4169034"/>
                  <a:pt x="567232" y="4155565"/>
                  <a:pt x="459614" y="4172210"/>
                </a:cubicBezTo>
                <a:cubicBezTo>
                  <a:pt x="448535" y="4173722"/>
                  <a:pt x="437265" y="4172591"/>
                  <a:pt x="426706" y="4168907"/>
                </a:cubicBezTo>
                <a:cubicBezTo>
                  <a:pt x="385869" y="4155464"/>
                  <a:pt x="342085" y="4153660"/>
                  <a:pt x="300283" y="4163697"/>
                </a:cubicBezTo>
                <a:cubicBezTo>
                  <a:pt x="223159" y="4180596"/>
                  <a:pt x="146162" y="4187965"/>
                  <a:pt x="67640" y="4172591"/>
                </a:cubicBezTo>
                <a:lnTo>
                  <a:pt x="14015" y="4169393"/>
                </a:lnTo>
                <a:lnTo>
                  <a:pt x="28554" y="3856095"/>
                </a:lnTo>
                <a:cubicBezTo>
                  <a:pt x="30458" y="3735660"/>
                  <a:pt x="27412" y="3615306"/>
                  <a:pt x="15626" y="3495237"/>
                </a:cubicBezTo>
                <a:cubicBezTo>
                  <a:pt x="-847" y="3348740"/>
                  <a:pt x="-4304" y="3201174"/>
                  <a:pt x="5296" y="3054118"/>
                </a:cubicBezTo>
                <a:cubicBezTo>
                  <a:pt x="11786" y="2969961"/>
                  <a:pt x="18539" y="2885804"/>
                  <a:pt x="22776" y="2801522"/>
                </a:cubicBezTo>
                <a:cubicBezTo>
                  <a:pt x="28180" y="2681630"/>
                  <a:pt x="25173" y="2561524"/>
                  <a:pt x="13771" y="2442014"/>
                </a:cubicBezTo>
                <a:cubicBezTo>
                  <a:pt x="4237" y="2350879"/>
                  <a:pt x="3177" y="2259120"/>
                  <a:pt x="10593" y="2167807"/>
                </a:cubicBezTo>
                <a:cubicBezTo>
                  <a:pt x="25690" y="2012336"/>
                  <a:pt x="9931" y="1856863"/>
                  <a:pt x="5032" y="1701516"/>
                </a:cubicBezTo>
                <a:cubicBezTo>
                  <a:pt x="-3577" y="1415742"/>
                  <a:pt x="20393" y="1130095"/>
                  <a:pt x="9666" y="844320"/>
                </a:cubicBezTo>
                <a:cubicBezTo>
                  <a:pt x="3841" y="702958"/>
                  <a:pt x="16420" y="561723"/>
                  <a:pt x="9666" y="420361"/>
                </a:cubicBezTo>
                <a:cubicBezTo>
                  <a:pt x="4105" y="319805"/>
                  <a:pt x="397" y="219250"/>
                  <a:pt x="4105" y="118568"/>
                </a:cubicBezTo>
                <a:cubicBezTo>
                  <a:pt x="5164" y="91109"/>
                  <a:pt x="5826" y="63523"/>
                  <a:pt x="9534" y="36446"/>
                </a:cubicBezTo>
                <a:close/>
              </a:path>
            </a:pathLst>
          </a:custGeom>
        </p:spPr>
      </p:pic>
      <p:sp>
        <p:nvSpPr>
          <p:cNvPr id="35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1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E3D6A-A4F4-4D35-838F-91336E1C15D7}"/>
              </a:ext>
            </a:extLst>
          </p:cNvPr>
          <p:cNvCxnSpPr>
            <a:cxnSpLocks/>
          </p:cNvCxnSpPr>
          <p:nvPr/>
        </p:nvCxnSpPr>
        <p:spPr>
          <a:xfrm>
            <a:off x="5969977" y="395654"/>
            <a:ext cx="0" cy="60491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49FC0D-C91D-4E52-94AA-D230BEB35ECA}"/>
              </a:ext>
            </a:extLst>
          </p:cNvPr>
          <p:cNvCxnSpPr/>
          <p:nvPr/>
        </p:nvCxnSpPr>
        <p:spPr>
          <a:xfrm>
            <a:off x="439615" y="3367454"/>
            <a:ext cx="11447585" cy="61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04B360-58A1-4E76-AF4B-61736C80696A}"/>
              </a:ext>
            </a:extLst>
          </p:cNvPr>
          <p:cNvSpPr txBox="1"/>
          <p:nvPr/>
        </p:nvSpPr>
        <p:spPr>
          <a:xfrm>
            <a:off x="6032878" y="58911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/>
              <a:t>-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4F2A1-48C7-47BF-B3D9-370C30CF9385}"/>
              </a:ext>
            </a:extLst>
          </p:cNvPr>
          <p:cNvSpPr txBox="1"/>
          <p:nvPr/>
        </p:nvSpPr>
        <p:spPr>
          <a:xfrm>
            <a:off x="6035808" y="60842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/>
              <a:t>+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D9CB6A-29F7-4ED5-BF48-B693D574AE5D}"/>
              </a:ext>
            </a:extLst>
          </p:cNvPr>
          <p:cNvSpPr txBox="1"/>
          <p:nvPr/>
        </p:nvSpPr>
        <p:spPr>
          <a:xfrm>
            <a:off x="11567746" y="3429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/>
              <a:t>+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DF2F02-F0C0-4C27-AA32-EEFB8EF8663C}"/>
              </a:ext>
            </a:extLst>
          </p:cNvPr>
          <p:cNvSpPr txBox="1"/>
          <p:nvPr/>
        </p:nvSpPr>
        <p:spPr>
          <a:xfrm>
            <a:off x="439615" y="3429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/>
              <a:t>-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5B6DD5-BF97-4703-A140-E710F2FDA913}"/>
              </a:ext>
            </a:extLst>
          </p:cNvPr>
          <p:cNvSpPr txBox="1"/>
          <p:nvPr/>
        </p:nvSpPr>
        <p:spPr>
          <a:xfrm>
            <a:off x="9126415" y="3028895"/>
            <a:ext cx="2881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/>
              <a:t>Awareness of climate impact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304143-6891-4B74-A456-03611C9CD4CB}"/>
              </a:ext>
            </a:extLst>
          </p:cNvPr>
          <p:cNvSpPr txBox="1"/>
          <p:nvPr/>
        </p:nvSpPr>
        <p:spPr>
          <a:xfrm>
            <a:off x="5969977" y="342872"/>
            <a:ext cx="1915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y-GB" dirty="0"/>
              <a:t>Economic salience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EDA0E2-DDD6-40F4-9402-5853B8609BAC}"/>
              </a:ext>
            </a:extLst>
          </p:cNvPr>
          <p:cNvSpPr txBox="1"/>
          <p:nvPr/>
        </p:nvSpPr>
        <p:spPr>
          <a:xfrm>
            <a:off x="1292469" y="1558389"/>
            <a:ext cx="335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Low economic salience</a:t>
            </a:r>
          </a:p>
          <a:p>
            <a:r>
              <a:rPr lang="cy-GB" dirty="0"/>
              <a:t>Low awareness of climate impact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77756A-8B36-4061-A028-C4FF5CBE3D60}"/>
              </a:ext>
            </a:extLst>
          </p:cNvPr>
          <p:cNvSpPr txBox="1"/>
          <p:nvPr/>
        </p:nvSpPr>
        <p:spPr>
          <a:xfrm>
            <a:off x="7447089" y="1501224"/>
            <a:ext cx="335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Low economic salience</a:t>
            </a:r>
          </a:p>
          <a:p>
            <a:r>
              <a:rPr lang="cy-GB" dirty="0"/>
              <a:t>High awareness of climate impact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848789-91B9-436C-A5B3-36E1D09120B1}"/>
              </a:ext>
            </a:extLst>
          </p:cNvPr>
          <p:cNvSpPr txBox="1"/>
          <p:nvPr/>
        </p:nvSpPr>
        <p:spPr>
          <a:xfrm>
            <a:off x="1292468" y="4536804"/>
            <a:ext cx="335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High economic salience</a:t>
            </a:r>
          </a:p>
          <a:p>
            <a:r>
              <a:rPr lang="cy-GB" dirty="0"/>
              <a:t>Low awareness of climate impact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7D455A-5ED0-4148-841E-4A454D2AA2F2}"/>
              </a:ext>
            </a:extLst>
          </p:cNvPr>
          <p:cNvSpPr txBox="1"/>
          <p:nvPr/>
        </p:nvSpPr>
        <p:spPr>
          <a:xfrm>
            <a:off x="7447088" y="4536803"/>
            <a:ext cx="3358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/>
              <a:t>High economic salience</a:t>
            </a:r>
          </a:p>
          <a:p>
            <a:r>
              <a:rPr lang="cy-GB"/>
              <a:t>High </a:t>
            </a:r>
            <a:r>
              <a:rPr lang="cy-GB" dirty="0"/>
              <a:t>awareness of climate 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30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86258-94B1-433F-9694-2751EC44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Scenario process</a:t>
            </a:r>
            <a:endParaRPr lang="en-GB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A08D31E-D9B4-4B22-A10A-CB19F96AAA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54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522E6-0A76-0F00-2F34-0009E9BD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Project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F5770-0B53-B958-467C-ADB10F2BD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Aim and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66714-7BE4-7437-7662-7D640C39A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05099"/>
            <a:ext cx="5157787" cy="3484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 our understanding about the use of scenario analysis and applied towards complex problem-solving challenges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current issue with stakeholder input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Understand complexities of current environmental/sustainability issues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A8187-FD25-14BF-86EB-E9A988300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Context: Marine Dumping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BD8A35-8863-694D-4BB5-C2A3A34EF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05099"/>
            <a:ext cx="5183188" cy="348456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it?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is it taking place?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does it impact?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Who are the stakeholders?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445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C7F02-2AA3-DD01-92A9-C37297EAC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A214-D9C2-6D52-5E7C-2471D3589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RQ1: What is the current circular economy (CE) pedagogy for tertiary-level sustainability education?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RQ2: How can scenario analysis enhance/enrich circular economy (CE) pedagogy?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RQ3: How to embed scenario analysis approaches into the circular economy (CE) pedagogy?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2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8ADFAF-D3CB-CC35-2408-FE5BE7F58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02"/>
          <a:stretch/>
        </p:blipFill>
        <p:spPr>
          <a:xfrm>
            <a:off x="9833116" y="3869272"/>
            <a:ext cx="926324" cy="206471"/>
          </a:xfrm>
          <a:prstGeom prst="rect">
            <a:avLst/>
          </a:prstGeom>
        </p:spPr>
      </p:pic>
      <p:pic>
        <p:nvPicPr>
          <p:cNvPr id="12290" name="Picture 2" descr="The Unique, Picturesque, Fishing Town of Whitstable | BaldHiker">
            <a:extLst>
              <a:ext uri="{FF2B5EF4-FFF2-40B4-BE49-F238E27FC236}">
                <a16:creationId xmlns:a16="http://schemas.microsoft.com/office/drawing/2014/main" id="{ACCC9BF9-1C41-E5E6-A23D-9EE0163A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Whitstable fisherman reveals gloomy predictions for town's fishing trade">
            <a:extLst>
              <a:ext uri="{FF2B5EF4-FFF2-40B4-BE49-F238E27FC236}">
                <a16:creationId xmlns:a16="http://schemas.microsoft.com/office/drawing/2014/main" id="{2D3DC017-47E3-5DD9-1DE8-B5EC84FA7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r="-3" b="-3"/>
          <a:stretch/>
        </p:blipFill>
        <p:spPr bwMode="auto">
          <a:xfrm>
            <a:off x="5740675" y="10"/>
            <a:ext cx="4927327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Whitstable fisherman takes boat to local petrol station to protest rising  red diesel prices">
            <a:extLst>
              <a:ext uri="{FF2B5EF4-FFF2-40B4-BE49-F238E27FC236}">
                <a16:creationId xmlns:a16="http://schemas.microsoft.com/office/drawing/2014/main" id="{AF795E22-D622-189F-041C-262B059B52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108"/>
          <a:stretch/>
        </p:blipFill>
        <p:spPr bwMode="auto">
          <a:xfrm>
            <a:off x="4660509" y="3887894"/>
            <a:ext cx="6007493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The day Nigel Farage came to Kent and burnt a boat in the name of Brexit -  Kent Live">
            <a:extLst>
              <a:ext uri="{FF2B5EF4-FFF2-40B4-BE49-F238E27FC236}">
                <a16:creationId xmlns:a16="http://schemas.microsoft.com/office/drawing/2014/main" id="{99EC79D4-630D-B694-F132-50CE6FEC3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0" r="18238" b="-1"/>
          <a:stretch/>
        </p:blipFill>
        <p:spPr bwMode="auto">
          <a:xfrm>
            <a:off x="1524021" y="10"/>
            <a:ext cx="5627313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o photo description available.">
            <a:extLst>
              <a:ext uri="{FF2B5EF4-FFF2-40B4-BE49-F238E27FC236}">
                <a16:creationId xmlns:a16="http://schemas.microsoft.com/office/drawing/2014/main" id="{E61B5C31-8C71-0E4A-3F80-5C21D56F4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" b="3"/>
          <a:stretch/>
        </p:blipFill>
        <p:spPr bwMode="auto">
          <a:xfrm>
            <a:off x="7369890" y="3506112"/>
            <a:ext cx="329811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o photo description available.">
            <a:extLst>
              <a:ext uri="{FF2B5EF4-FFF2-40B4-BE49-F238E27FC236}">
                <a16:creationId xmlns:a16="http://schemas.microsoft.com/office/drawing/2014/main" id="{CC977E16-1C51-BF54-CFE6-D16D391C2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1" r="18292" b="-2"/>
          <a:stretch/>
        </p:blipFill>
        <p:spPr bwMode="auto">
          <a:xfrm>
            <a:off x="1524021" y="11"/>
            <a:ext cx="6865999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Tankerton beach blocked off and declared 'crime scene' in Southern Water  sewage dump protest | ITV News Meridian">
            <a:extLst>
              <a:ext uri="{FF2B5EF4-FFF2-40B4-BE49-F238E27FC236}">
                <a16:creationId xmlns:a16="http://schemas.microsoft.com/office/drawing/2014/main" id="{AAD04F19-BDA4-1C82-383C-54393E299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r="12031" b="1"/>
          <a:stretch/>
        </p:blipFill>
        <p:spPr bwMode="auto">
          <a:xfrm>
            <a:off x="6150142" y="10"/>
            <a:ext cx="4517859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0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I visited Whitstable's underrated South Quay Shed and found my new  favourite lunch spot - Sam Honey - Kent Live">
            <a:extLst>
              <a:ext uri="{FF2B5EF4-FFF2-40B4-BE49-F238E27FC236}">
                <a16:creationId xmlns:a16="http://schemas.microsoft.com/office/drawing/2014/main" id="{8CC5A58D-4C01-E209-AE66-F22CF66A8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2" r="1" b="12346"/>
          <a:stretch/>
        </p:blipFill>
        <p:spPr bwMode="auto">
          <a:xfrm>
            <a:off x="4894078" y="244"/>
            <a:ext cx="5773923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Whitstable business opens during COVID-19 with support from Let's Do  Business Finance — Let's Do Business Finance">
            <a:extLst>
              <a:ext uri="{FF2B5EF4-FFF2-40B4-BE49-F238E27FC236}">
                <a16:creationId xmlns:a16="http://schemas.microsoft.com/office/drawing/2014/main" id="{3C37564F-07E5-DE30-863B-828FF47A6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r="12194" b="2"/>
          <a:stretch/>
        </p:blipFill>
        <p:spPr bwMode="auto">
          <a:xfrm>
            <a:off x="1524021" y="11"/>
            <a:ext cx="439482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Lloyds to close Whitstable and Gillingham high street banks later this year">
            <a:extLst>
              <a:ext uri="{FF2B5EF4-FFF2-40B4-BE49-F238E27FC236}">
                <a16:creationId xmlns:a16="http://schemas.microsoft.com/office/drawing/2014/main" id="{52349B06-0108-3416-77DC-46DBC61FA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0" b="-4"/>
          <a:stretch/>
        </p:blipFill>
        <p:spPr bwMode="auto">
          <a:xfrm>
            <a:off x="6286566" y="3511296"/>
            <a:ext cx="4381434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Banners were put up at the Gorrell Tank on Thursday">
            <a:extLst>
              <a:ext uri="{FF2B5EF4-FFF2-40B4-BE49-F238E27FC236}">
                <a16:creationId xmlns:a16="http://schemas.microsoft.com/office/drawing/2014/main" id="{52ED3F14-BABD-7B18-6BF6-0AE0CBD14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" r="2" b="9423"/>
          <a:stretch/>
        </p:blipFill>
        <p:spPr bwMode="auto">
          <a:xfrm>
            <a:off x="1524021" y="3511296"/>
            <a:ext cx="5773903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2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459D-05E8-27AA-A24C-F34468DB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Context-Linear to Circular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92825D11-2EF1-15DD-14D9-25C109F58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2400" dirty="0"/>
              <a:t>A systems solution framework that tackles global challenges like climate change, biodiversity loss, waste, and pollution.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2400" dirty="0"/>
              <a:t>It is based on three principles, driven by design: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400" dirty="0"/>
              <a:t>eliminate waste and pollution,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400" dirty="0"/>
              <a:t>circulate products and materials (at their highest value), and </a:t>
            </a:r>
          </a:p>
          <a:p>
            <a:pPr marL="4572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400" dirty="0"/>
              <a:t>regenerate nature</a:t>
            </a:r>
            <a:endParaRPr lang="en-US" sz="2400" dirty="0"/>
          </a:p>
        </p:txBody>
      </p:sp>
      <p:pic>
        <p:nvPicPr>
          <p:cNvPr id="6" name="Picture 5" descr="A diagram of different types of waste&#10;&#10;Description automatically generated with low confidence">
            <a:extLst>
              <a:ext uri="{FF2B5EF4-FFF2-40B4-BE49-F238E27FC236}">
                <a16:creationId xmlns:a16="http://schemas.microsoft.com/office/drawing/2014/main" id="{17E6888B-9A5E-D7FA-1152-9EAA68DD9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9" r="1257" b="-2"/>
          <a:stretch/>
        </p:blipFill>
        <p:spPr>
          <a:xfrm>
            <a:off x="7708392" y="1883080"/>
            <a:ext cx="4142232" cy="4015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305C6B-22F4-94A1-0595-9D6CDF68EB09}"/>
              </a:ext>
            </a:extLst>
          </p:cNvPr>
          <p:cNvSpPr txBox="1"/>
          <p:nvPr/>
        </p:nvSpPr>
        <p:spPr>
          <a:xfrm>
            <a:off x="8134564" y="6521594"/>
            <a:ext cx="360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Source: Chapman (2019).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E6663-FEDF-6CC6-E00C-8176946F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CDC1-C193-4C57-A3D2-48A516578225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11CE0-F862-31C0-ECD0-D6A40928845B}"/>
              </a:ext>
            </a:extLst>
          </p:cNvPr>
          <p:cNvSpPr txBox="1"/>
          <p:nvPr/>
        </p:nvSpPr>
        <p:spPr>
          <a:xfrm>
            <a:off x="804672" y="59870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Ellen MacArthur Foundation</a:t>
            </a:r>
            <a:r>
              <a:rPr lang="en-GB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1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4A2B-27A2-9B30-3DCC-33E8DC6E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CC226-D2BC-6639-53F2-DADB22BAF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also did a survey to gather the voices of the local residents, industries (e.g. fisher people, café and shop owners, sea sport owners), and local councilors.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was what we found…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615</Words>
  <Application>Microsoft Office PowerPoint</Application>
  <PresentationFormat>Widescreen</PresentationFormat>
  <Paragraphs>71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Baskerville 10 Pro</vt:lpstr>
      <vt:lpstr>Calibri</vt:lpstr>
      <vt:lpstr>Calibri Light</vt:lpstr>
      <vt:lpstr>Founders Grotesk Cond Bold</vt:lpstr>
      <vt:lpstr>Segoe UI</vt:lpstr>
      <vt:lpstr>Office Theme</vt:lpstr>
      <vt:lpstr>Marine Dumping on UK Coastlines</vt:lpstr>
      <vt:lpstr>The Project</vt:lpstr>
      <vt:lpstr>Research Questions</vt:lpstr>
      <vt:lpstr>PowerPoint Presentation</vt:lpstr>
      <vt:lpstr>PowerPoint Presentation</vt:lpstr>
      <vt:lpstr>PowerPoint Presentation</vt:lpstr>
      <vt:lpstr>PowerPoint Presentation</vt:lpstr>
      <vt:lpstr>Context-Linear to Circular</vt:lpstr>
      <vt:lpstr>Survey</vt:lpstr>
      <vt:lpstr>What do you do by the seaside?/Why are you concerned?  </vt:lpstr>
      <vt:lpstr>What solutions might there be?/How can we get there?  </vt:lpstr>
      <vt:lpstr>What did we do next? </vt:lpstr>
      <vt:lpstr>PowerPoint Presentation</vt:lpstr>
      <vt:lpstr>Workshop design</vt:lpstr>
      <vt:lpstr>What did we find? </vt:lpstr>
      <vt:lpstr>PowerPoint Presentation</vt:lpstr>
      <vt:lpstr>Scenario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dumping on UK Coastlines</dc:title>
  <dc:creator>Pam Yeow (Staff)</dc:creator>
  <cp:lastModifiedBy>Claire May</cp:lastModifiedBy>
  <cp:revision>7</cp:revision>
  <dcterms:created xsi:type="dcterms:W3CDTF">2023-05-23T16:10:36Z</dcterms:created>
  <dcterms:modified xsi:type="dcterms:W3CDTF">2025-04-04T11:17:54Z</dcterms:modified>
</cp:coreProperties>
</file>