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3"/>
  </p:notesMasterIdLst>
  <p:sldIdLst>
    <p:sldId id="256" r:id="rId5"/>
    <p:sldId id="261" r:id="rId6"/>
    <p:sldId id="282" r:id="rId7"/>
    <p:sldId id="322" r:id="rId8"/>
    <p:sldId id="271" r:id="rId9"/>
    <p:sldId id="262" r:id="rId10"/>
    <p:sldId id="320" r:id="rId11"/>
    <p:sldId id="257" r:id="rId12"/>
    <p:sldId id="273" r:id="rId13"/>
    <p:sldId id="283" r:id="rId14"/>
    <p:sldId id="303" r:id="rId15"/>
    <p:sldId id="276" r:id="rId16"/>
    <p:sldId id="329" r:id="rId17"/>
    <p:sldId id="258" r:id="rId18"/>
    <p:sldId id="259" r:id="rId19"/>
    <p:sldId id="307" r:id="rId20"/>
    <p:sldId id="308" r:id="rId21"/>
    <p:sldId id="305" r:id="rId22"/>
    <p:sldId id="328" r:id="rId23"/>
    <p:sldId id="330" r:id="rId24"/>
    <p:sldId id="275" r:id="rId25"/>
    <p:sldId id="265" r:id="rId26"/>
    <p:sldId id="315" r:id="rId27"/>
    <p:sldId id="313" r:id="rId28"/>
    <p:sldId id="317" r:id="rId29"/>
    <p:sldId id="316" r:id="rId30"/>
    <p:sldId id="279" r:id="rId31"/>
    <p:sldId id="269" r:id="rId32"/>
    <p:sldId id="266" r:id="rId33"/>
    <p:sldId id="267" r:id="rId34"/>
    <p:sldId id="268" r:id="rId35"/>
    <p:sldId id="318" r:id="rId36"/>
    <p:sldId id="319"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8" r:id="rId51"/>
    <p:sldId id="299" r:id="rId52"/>
    <p:sldId id="300" r:id="rId53"/>
    <p:sldId id="301" r:id="rId54"/>
    <p:sldId id="281" r:id="rId55"/>
    <p:sldId id="270" r:id="rId56"/>
    <p:sldId id="280" r:id="rId57"/>
    <p:sldId id="323" r:id="rId58"/>
    <p:sldId id="324" r:id="rId59"/>
    <p:sldId id="325" r:id="rId60"/>
    <p:sldId id="326" r:id="rId61"/>
    <p:sldId id="27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DF883D-6540-4B96-A7A7-2A6EF9F30522}" v="12" dt="2025-09-05T12:26:43.8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4660"/>
  </p:normalViewPr>
  <p:slideViewPr>
    <p:cSldViewPr snapToGrid="0">
      <p:cViewPr varScale="1">
        <p:scale>
          <a:sx n="78" d="100"/>
          <a:sy n="78" d="100"/>
        </p:scale>
        <p:origin x="101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na Bird" userId="ca46a1e6-2c27-41c9-9c72-b1df1fb78631" providerId="ADAL" clId="{8284131A-6E53-4AEF-9EBD-EDABEDD3B4B9}"/>
    <pc:docChg chg="undo custSel addSld delSld modSld sldOrd">
      <pc:chgData name="Davina Bird" userId="ca46a1e6-2c27-41c9-9c72-b1df1fb78631" providerId="ADAL" clId="{8284131A-6E53-4AEF-9EBD-EDABEDD3B4B9}" dt="2025-06-12T13:57:39.171" v="1445" actId="166"/>
      <pc:docMkLst>
        <pc:docMk/>
      </pc:docMkLst>
      <pc:sldChg chg="addSp modSp mod">
        <pc:chgData name="Davina Bird" userId="ca46a1e6-2c27-41c9-9c72-b1df1fb78631" providerId="ADAL" clId="{8284131A-6E53-4AEF-9EBD-EDABEDD3B4B9}" dt="2025-06-12T13:57:39.171" v="1445" actId="166"/>
        <pc:sldMkLst>
          <pc:docMk/>
          <pc:sldMk cId="2466610719" sldId="256"/>
        </pc:sldMkLst>
        <pc:spChg chg="mod">
          <ac:chgData name="Davina Bird" userId="ca46a1e6-2c27-41c9-9c72-b1df1fb78631" providerId="ADAL" clId="{8284131A-6E53-4AEF-9EBD-EDABEDD3B4B9}" dt="2025-06-12T13:51:47.732" v="1392" actId="20577"/>
          <ac:spMkLst>
            <pc:docMk/>
            <pc:sldMk cId="2466610719" sldId="256"/>
            <ac:spMk id="2" creationId="{94957AA4-0C1D-BCDF-F37C-980A5D81C169}"/>
          </ac:spMkLst>
        </pc:spChg>
        <pc:spChg chg="mod">
          <ac:chgData name="Davina Bird" userId="ca46a1e6-2c27-41c9-9c72-b1df1fb78631" providerId="ADAL" clId="{8284131A-6E53-4AEF-9EBD-EDABEDD3B4B9}" dt="2025-06-12T13:57:35.712" v="1444" actId="27636"/>
          <ac:spMkLst>
            <pc:docMk/>
            <pc:sldMk cId="2466610719" sldId="256"/>
            <ac:spMk id="3" creationId="{4077B0F2-0CA0-096A-E3D9-D2CB67A346F6}"/>
          </ac:spMkLst>
        </pc:spChg>
        <pc:spChg chg="mod">
          <ac:chgData name="Davina Bird" userId="ca46a1e6-2c27-41c9-9c72-b1df1fb78631" providerId="ADAL" clId="{8284131A-6E53-4AEF-9EBD-EDABEDD3B4B9}" dt="2025-06-12T11:47:16.276" v="601" actId="1076"/>
          <ac:spMkLst>
            <pc:docMk/>
            <pc:sldMk cId="2466610719" sldId="256"/>
            <ac:spMk id="5" creationId="{C938F2AD-9741-A3E0-2B4F-7A3FCAB3B569}"/>
          </ac:spMkLst>
        </pc:spChg>
        <pc:picChg chg="add mod ord modCrop">
          <ac:chgData name="Davina Bird" userId="ca46a1e6-2c27-41c9-9c72-b1df1fb78631" providerId="ADAL" clId="{8284131A-6E53-4AEF-9EBD-EDABEDD3B4B9}" dt="2025-06-12T13:57:39.171" v="1445" actId="166"/>
          <ac:picMkLst>
            <pc:docMk/>
            <pc:sldMk cId="2466610719" sldId="256"/>
            <ac:picMk id="6" creationId="{24CA1D36-624C-95AA-77F1-FD805BD2325F}"/>
          </ac:picMkLst>
        </pc:picChg>
      </pc:sldChg>
      <pc:sldChg chg="addSp modSp mod">
        <pc:chgData name="Davina Bird" userId="ca46a1e6-2c27-41c9-9c72-b1df1fb78631" providerId="ADAL" clId="{8284131A-6E53-4AEF-9EBD-EDABEDD3B4B9}" dt="2025-06-12T13:53:45.464" v="1436" actId="20577"/>
        <pc:sldMkLst>
          <pc:docMk/>
          <pc:sldMk cId="1411670723" sldId="261"/>
        </pc:sldMkLst>
        <pc:spChg chg="mod">
          <ac:chgData name="Davina Bird" userId="ca46a1e6-2c27-41c9-9c72-b1df1fb78631" providerId="ADAL" clId="{8284131A-6E53-4AEF-9EBD-EDABEDD3B4B9}" dt="2025-06-12T13:53:45.464" v="1436" actId="20577"/>
          <ac:spMkLst>
            <pc:docMk/>
            <pc:sldMk cId="1411670723" sldId="261"/>
            <ac:spMk id="3" creationId="{301AD34D-60DD-A2A2-F315-8856117702E2}"/>
          </ac:spMkLst>
        </pc:spChg>
        <pc:picChg chg="add mod">
          <ac:chgData name="Davina Bird" userId="ca46a1e6-2c27-41c9-9c72-b1df1fb78631" providerId="ADAL" clId="{8284131A-6E53-4AEF-9EBD-EDABEDD3B4B9}" dt="2025-06-12T11:17:14.404" v="12" actId="1076"/>
          <ac:picMkLst>
            <pc:docMk/>
            <pc:sldMk cId="1411670723" sldId="261"/>
            <ac:picMk id="4" creationId="{8CD1891D-438C-DF1F-AFAE-03B3D63BE0D9}"/>
          </ac:picMkLst>
        </pc:picChg>
      </pc:sldChg>
      <pc:sldChg chg="modSp add mod">
        <pc:chgData name="Davina Bird" userId="ca46a1e6-2c27-41c9-9c72-b1df1fb78631" providerId="ADAL" clId="{8284131A-6E53-4AEF-9EBD-EDABEDD3B4B9}" dt="2025-06-12T13:34:00.526" v="1287" actId="27636"/>
        <pc:sldMkLst>
          <pc:docMk/>
          <pc:sldMk cId="308697807" sldId="262"/>
        </pc:sldMkLst>
        <pc:spChg chg="mod">
          <ac:chgData name="Davina Bird" userId="ca46a1e6-2c27-41c9-9c72-b1df1fb78631" providerId="ADAL" clId="{8284131A-6E53-4AEF-9EBD-EDABEDD3B4B9}" dt="2025-06-12T13:34:00.526" v="1287" actId="27636"/>
          <ac:spMkLst>
            <pc:docMk/>
            <pc:sldMk cId="308697807" sldId="262"/>
            <ac:spMk id="3" creationId="{7ECC28A1-92A4-1C1C-36C3-C7472EECDA0E}"/>
          </ac:spMkLst>
        </pc:spChg>
      </pc:sldChg>
      <pc:sldChg chg="modSp mod">
        <pc:chgData name="Davina Bird" userId="ca46a1e6-2c27-41c9-9c72-b1df1fb78631" providerId="ADAL" clId="{8284131A-6E53-4AEF-9EBD-EDABEDD3B4B9}" dt="2025-06-12T13:11:55.926" v="782" actId="20577"/>
        <pc:sldMkLst>
          <pc:docMk/>
          <pc:sldMk cId="1546182048" sldId="265"/>
        </pc:sldMkLst>
        <pc:spChg chg="mod">
          <ac:chgData name="Davina Bird" userId="ca46a1e6-2c27-41c9-9c72-b1df1fb78631" providerId="ADAL" clId="{8284131A-6E53-4AEF-9EBD-EDABEDD3B4B9}" dt="2025-06-12T13:11:55.926" v="782" actId="20577"/>
          <ac:spMkLst>
            <pc:docMk/>
            <pc:sldMk cId="1546182048" sldId="265"/>
            <ac:spMk id="3" creationId="{B7AFA13F-0D0D-A9F8-DA54-C787A09D8BC8}"/>
          </ac:spMkLst>
        </pc:spChg>
      </pc:sldChg>
      <pc:sldChg chg="modSp add mod ord">
        <pc:chgData name="Davina Bird" userId="ca46a1e6-2c27-41c9-9c72-b1df1fb78631" providerId="ADAL" clId="{8284131A-6E53-4AEF-9EBD-EDABEDD3B4B9}" dt="2025-06-12T13:30:36.852" v="1213"/>
        <pc:sldMkLst>
          <pc:docMk/>
          <pc:sldMk cId="1745476364" sldId="269"/>
        </pc:sldMkLst>
        <pc:spChg chg="mod">
          <ac:chgData name="Davina Bird" userId="ca46a1e6-2c27-41c9-9c72-b1df1fb78631" providerId="ADAL" clId="{8284131A-6E53-4AEF-9EBD-EDABEDD3B4B9}" dt="2025-06-12T13:22:16.836" v="1126" actId="20577"/>
          <ac:spMkLst>
            <pc:docMk/>
            <pc:sldMk cId="1745476364" sldId="269"/>
            <ac:spMk id="2" creationId="{096F0B02-AA57-557B-70C8-5F766373F867}"/>
          </ac:spMkLst>
        </pc:spChg>
      </pc:sldChg>
      <pc:sldChg chg="modSp add mod">
        <pc:chgData name="Davina Bird" userId="ca46a1e6-2c27-41c9-9c72-b1df1fb78631" providerId="ADAL" clId="{8284131A-6E53-4AEF-9EBD-EDABEDD3B4B9}" dt="2025-06-12T13:30:58.789" v="1224" actId="20577"/>
        <pc:sldMkLst>
          <pc:docMk/>
          <pc:sldMk cId="3820528293" sldId="270"/>
        </pc:sldMkLst>
        <pc:spChg chg="mod">
          <ac:chgData name="Davina Bird" userId="ca46a1e6-2c27-41c9-9c72-b1df1fb78631" providerId="ADAL" clId="{8284131A-6E53-4AEF-9EBD-EDABEDD3B4B9}" dt="2025-06-12T13:30:58.789" v="1224" actId="20577"/>
          <ac:spMkLst>
            <pc:docMk/>
            <pc:sldMk cId="3820528293" sldId="270"/>
            <ac:spMk id="2" creationId="{93DE47C1-07E3-EB80-5C0F-13B3A48183D2}"/>
          </ac:spMkLst>
        </pc:spChg>
      </pc:sldChg>
      <pc:sldChg chg="addSp delSp modSp add mod setBg">
        <pc:chgData name="Davina Bird" userId="ca46a1e6-2c27-41c9-9c72-b1df1fb78631" providerId="ADAL" clId="{8284131A-6E53-4AEF-9EBD-EDABEDD3B4B9}" dt="2025-06-12T13:19:44.534" v="1045" actId="26606"/>
        <pc:sldMkLst>
          <pc:docMk/>
          <pc:sldMk cId="923647540" sldId="271"/>
        </pc:sldMkLst>
        <pc:spChg chg="mod">
          <ac:chgData name="Davina Bird" userId="ca46a1e6-2c27-41c9-9c72-b1df1fb78631" providerId="ADAL" clId="{8284131A-6E53-4AEF-9EBD-EDABEDD3B4B9}" dt="2025-06-12T13:19:44.534" v="1045" actId="26606"/>
          <ac:spMkLst>
            <pc:docMk/>
            <pc:sldMk cId="923647540" sldId="271"/>
            <ac:spMk id="2" creationId="{ED93F92E-F8C5-A335-5113-F10F2AB7456B}"/>
          </ac:spMkLst>
        </pc:spChg>
        <pc:spChg chg="mod ord">
          <ac:chgData name="Davina Bird" userId="ca46a1e6-2c27-41c9-9c72-b1df1fb78631" providerId="ADAL" clId="{8284131A-6E53-4AEF-9EBD-EDABEDD3B4B9}" dt="2025-06-12T13:19:44.534" v="1045" actId="26606"/>
          <ac:spMkLst>
            <pc:docMk/>
            <pc:sldMk cId="923647540" sldId="271"/>
            <ac:spMk id="3" creationId="{0FFC93F9-DCD8-04C1-B524-4881AF6ECBEE}"/>
          </ac:spMkLst>
        </pc:spChg>
        <pc:picChg chg="mod ord">
          <ac:chgData name="Davina Bird" userId="ca46a1e6-2c27-41c9-9c72-b1df1fb78631" providerId="ADAL" clId="{8284131A-6E53-4AEF-9EBD-EDABEDD3B4B9}" dt="2025-06-12T13:19:44.534" v="1045" actId="26606"/>
          <ac:picMkLst>
            <pc:docMk/>
            <pc:sldMk cId="923647540" sldId="271"/>
            <ac:picMk id="3074" creationId="{94EC52A0-54FF-392B-0FA5-8FC2532123D8}"/>
          </ac:picMkLst>
        </pc:picChg>
        <pc:picChg chg="mod ord">
          <ac:chgData name="Davina Bird" userId="ca46a1e6-2c27-41c9-9c72-b1df1fb78631" providerId="ADAL" clId="{8284131A-6E53-4AEF-9EBD-EDABEDD3B4B9}" dt="2025-06-12T13:19:36.240" v="1043" actId="26606"/>
          <ac:picMkLst>
            <pc:docMk/>
            <pc:sldMk cId="923647540" sldId="271"/>
            <ac:picMk id="3076" creationId="{70A2B11A-260B-CE03-F0AF-8CDF23A3A657}"/>
          </ac:picMkLst>
        </pc:picChg>
        <pc:picChg chg="mod">
          <ac:chgData name="Davina Bird" userId="ca46a1e6-2c27-41c9-9c72-b1df1fb78631" providerId="ADAL" clId="{8284131A-6E53-4AEF-9EBD-EDABEDD3B4B9}" dt="2025-06-12T13:19:44.534" v="1045" actId="26606"/>
          <ac:picMkLst>
            <pc:docMk/>
            <pc:sldMk cId="923647540" sldId="271"/>
            <ac:picMk id="3078" creationId="{E3CFADA3-5B98-0310-230E-EF4E8EBC3948}"/>
          </ac:picMkLst>
        </pc:picChg>
      </pc:sldChg>
      <pc:sldChg chg="del">
        <pc:chgData name="Davina Bird" userId="ca46a1e6-2c27-41c9-9c72-b1df1fb78631" providerId="ADAL" clId="{8284131A-6E53-4AEF-9EBD-EDABEDD3B4B9}" dt="2025-06-12T11:26:49.204" v="111" actId="47"/>
        <pc:sldMkLst>
          <pc:docMk/>
          <pc:sldMk cId="4159263332" sldId="271"/>
        </pc:sldMkLst>
      </pc:sldChg>
      <pc:sldChg chg="modSp mod">
        <pc:chgData name="Davina Bird" userId="ca46a1e6-2c27-41c9-9c72-b1df1fb78631" providerId="ADAL" clId="{8284131A-6E53-4AEF-9EBD-EDABEDD3B4B9}" dt="2025-06-12T13:42:31.913" v="1341" actId="20577"/>
        <pc:sldMkLst>
          <pc:docMk/>
          <pc:sldMk cId="2616290529" sldId="272"/>
        </pc:sldMkLst>
        <pc:spChg chg="mod">
          <ac:chgData name="Davina Bird" userId="ca46a1e6-2c27-41c9-9c72-b1df1fb78631" providerId="ADAL" clId="{8284131A-6E53-4AEF-9EBD-EDABEDD3B4B9}" dt="2025-06-12T13:42:31.913" v="1341" actId="20577"/>
          <ac:spMkLst>
            <pc:docMk/>
            <pc:sldMk cId="2616290529" sldId="272"/>
            <ac:spMk id="2" creationId="{2C3B3FC4-ED7A-0E73-E8CC-0F84C3ABC66A}"/>
          </ac:spMkLst>
        </pc:spChg>
      </pc:sldChg>
      <pc:sldChg chg="modSp mod">
        <pc:chgData name="Davina Bird" userId="ca46a1e6-2c27-41c9-9c72-b1df1fb78631" providerId="ADAL" clId="{8284131A-6E53-4AEF-9EBD-EDABEDD3B4B9}" dt="2025-06-12T11:18:40" v="15" actId="1076"/>
        <pc:sldMkLst>
          <pc:docMk/>
          <pc:sldMk cId="621734585" sldId="273"/>
        </pc:sldMkLst>
        <pc:spChg chg="mod">
          <ac:chgData name="Davina Bird" userId="ca46a1e6-2c27-41c9-9c72-b1df1fb78631" providerId="ADAL" clId="{8284131A-6E53-4AEF-9EBD-EDABEDD3B4B9}" dt="2025-06-12T11:18:35.198" v="14" actId="20577"/>
          <ac:spMkLst>
            <pc:docMk/>
            <pc:sldMk cId="621734585" sldId="273"/>
            <ac:spMk id="3" creationId="{D91D888E-030C-07B0-AFF7-62332121CD1A}"/>
          </ac:spMkLst>
        </pc:spChg>
        <pc:picChg chg="mod">
          <ac:chgData name="Davina Bird" userId="ca46a1e6-2c27-41c9-9c72-b1df1fb78631" providerId="ADAL" clId="{8284131A-6E53-4AEF-9EBD-EDABEDD3B4B9}" dt="2025-06-12T11:18:40" v="15" actId="1076"/>
          <ac:picMkLst>
            <pc:docMk/>
            <pc:sldMk cId="621734585" sldId="273"/>
            <ac:picMk id="1026" creationId="{C092484B-9506-7526-41D0-E604CE3072A0}"/>
          </ac:picMkLst>
        </pc:picChg>
      </pc:sldChg>
      <pc:sldChg chg="modSp mod">
        <pc:chgData name="Davina Bird" userId="ca46a1e6-2c27-41c9-9c72-b1df1fb78631" providerId="ADAL" clId="{8284131A-6E53-4AEF-9EBD-EDABEDD3B4B9}" dt="2025-06-12T11:21:24.692" v="44" actId="6549"/>
        <pc:sldMkLst>
          <pc:docMk/>
          <pc:sldMk cId="3343992571" sldId="276"/>
        </pc:sldMkLst>
        <pc:spChg chg="mod">
          <ac:chgData name="Davina Bird" userId="ca46a1e6-2c27-41c9-9c72-b1df1fb78631" providerId="ADAL" clId="{8284131A-6E53-4AEF-9EBD-EDABEDD3B4B9}" dt="2025-06-12T11:21:24.692" v="44" actId="6549"/>
          <ac:spMkLst>
            <pc:docMk/>
            <pc:sldMk cId="3343992571" sldId="276"/>
            <ac:spMk id="2" creationId="{5F12139E-A8CB-FE06-37D1-4191F56B5642}"/>
          </ac:spMkLst>
        </pc:spChg>
      </pc:sldChg>
      <pc:sldChg chg="addSp delSp modSp del mod modClrScheme delDesignElem chgLayout">
        <pc:chgData name="Davina Bird" userId="ca46a1e6-2c27-41c9-9c72-b1df1fb78631" providerId="ADAL" clId="{8284131A-6E53-4AEF-9EBD-EDABEDD3B4B9}" dt="2025-06-12T13:10:43.574" v="726" actId="47"/>
        <pc:sldMkLst>
          <pc:docMk/>
          <pc:sldMk cId="658033909" sldId="277"/>
        </pc:sldMkLst>
      </pc:sldChg>
      <pc:sldChg chg="modSp mod">
        <pc:chgData name="Davina Bird" userId="ca46a1e6-2c27-41c9-9c72-b1df1fb78631" providerId="ADAL" clId="{8284131A-6E53-4AEF-9EBD-EDABEDD3B4B9}" dt="2025-06-12T11:23:49.883" v="75" actId="20577"/>
        <pc:sldMkLst>
          <pc:docMk/>
          <pc:sldMk cId="3834617591" sldId="279"/>
        </pc:sldMkLst>
        <pc:spChg chg="mod">
          <ac:chgData name="Davina Bird" userId="ca46a1e6-2c27-41c9-9c72-b1df1fb78631" providerId="ADAL" clId="{8284131A-6E53-4AEF-9EBD-EDABEDD3B4B9}" dt="2025-06-12T11:23:49.883" v="75" actId="20577"/>
          <ac:spMkLst>
            <pc:docMk/>
            <pc:sldMk cId="3834617591" sldId="279"/>
            <ac:spMk id="2" creationId="{D39FB781-7E16-AA50-E46E-445B53DE0BF5}"/>
          </ac:spMkLst>
        </pc:spChg>
      </pc:sldChg>
      <pc:sldChg chg="modSp mod">
        <pc:chgData name="Davina Bird" userId="ca46a1e6-2c27-41c9-9c72-b1df1fb78631" providerId="ADAL" clId="{8284131A-6E53-4AEF-9EBD-EDABEDD3B4B9}" dt="2025-06-12T11:25:02.341" v="88" actId="20577"/>
        <pc:sldMkLst>
          <pc:docMk/>
          <pc:sldMk cId="884994660" sldId="280"/>
        </pc:sldMkLst>
        <pc:spChg chg="mod">
          <ac:chgData name="Davina Bird" userId="ca46a1e6-2c27-41c9-9c72-b1df1fb78631" providerId="ADAL" clId="{8284131A-6E53-4AEF-9EBD-EDABEDD3B4B9}" dt="2025-06-12T11:25:02.341" v="88" actId="20577"/>
          <ac:spMkLst>
            <pc:docMk/>
            <pc:sldMk cId="884994660" sldId="280"/>
            <ac:spMk id="3" creationId="{E09A5ACC-8910-0984-A78A-321FE4257B81}"/>
          </ac:spMkLst>
        </pc:spChg>
      </pc:sldChg>
      <pc:sldChg chg="modSp mod">
        <pc:chgData name="Davina Bird" userId="ca46a1e6-2c27-41c9-9c72-b1df1fb78631" providerId="ADAL" clId="{8284131A-6E53-4AEF-9EBD-EDABEDD3B4B9}" dt="2025-06-12T11:24:24.085" v="81" actId="113"/>
        <pc:sldMkLst>
          <pc:docMk/>
          <pc:sldMk cId="1036538564" sldId="281"/>
        </pc:sldMkLst>
        <pc:spChg chg="mod">
          <ac:chgData name="Davina Bird" userId="ca46a1e6-2c27-41c9-9c72-b1df1fb78631" providerId="ADAL" clId="{8284131A-6E53-4AEF-9EBD-EDABEDD3B4B9}" dt="2025-06-12T11:24:19.267" v="80" actId="20577"/>
          <ac:spMkLst>
            <pc:docMk/>
            <pc:sldMk cId="1036538564" sldId="281"/>
            <ac:spMk id="2" creationId="{554D3B22-E8BF-4858-C187-DBD6BA244721}"/>
          </ac:spMkLst>
        </pc:spChg>
        <pc:spChg chg="mod">
          <ac:chgData name="Davina Bird" userId="ca46a1e6-2c27-41c9-9c72-b1df1fb78631" providerId="ADAL" clId="{8284131A-6E53-4AEF-9EBD-EDABEDD3B4B9}" dt="2025-06-12T11:24:24.085" v="81" actId="113"/>
          <ac:spMkLst>
            <pc:docMk/>
            <pc:sldMk cId="1036538564" sldId="281"/>
            <ac:spMk id="3" creationId="{1C680353-CE6D-0392-1BA3-913ABBC6FBC0}"/>
          </ac:spMkLst>
        </pc:spChg>
      </pc:sldChg>
      <pc:sldChg chg="addSp delSp modSp mod">
        <pc:chgData name="Davina Bird" userId="ca46a1e6-2c27-41c9-9c72-b1df1fb78631" providerId="ADAL" clId="{8284131A-6E53-4AEF-9EBD-EDABEDD3B4B9}" dt="2025-06-12T13:42:39.905" v="1352" actId="20577"/>
        <pc:sldMkLst>
          <pc:docMk/>
          <pc:sldMk cId="206454410" sldId="282"/>
        </pc:sldMkLst>
        <pc:spChg chg="add del">
          <ac:chgData name="Davina Bird" userId="ca46a1e6-2c27-41c9-9c72-b1df1fb78631" providerId="ADAL" clId="{8284131A-6E53-4AEF-9EBD-EDABEDD3B4B9}" dt="2025-06-12T13:39:57.583" v="1316" actId="26606"/>
          <ac:spMkLst>
            <pc:docMk/>
            <pc:sldMk cId="206454410" sldId="282"/>
            <ac:spMk id="12" creationId="{01A22726-DA03-BCB0-F12E-98258FB7E5C0}"/>
          </ac:spMkLst>
        </pc:spChg>
        <pc:graphicFrameChg chg="mod modGraphic">
          <ac:chgData name="Davina Bird" userId="ca46a1e6-2c27-41c9-9c72-b1df1fb78631" providerId="ADAL" clId="{8284131A-6E53-4AEF-9EBD-EDABEDD3B4B9}" dt="2025-06-12T13:42:39.905" v="1352" actId="20577"/>
          <ac:graphicFrameMkLst>
            <pc:docMk/>
            <pc:sldMk cId="206454410" sldId="282"/>
            <ac:graphicFrameMk id="5" creationId="{E84BD410-E95A-D406-72C5-5C9951995DFB}"/>
          </ac:graphicFrameMkLst>
        </pc:graphicFrameChg>
      </pc:sldChg>
      <pc:sldChg chg="modSp mod">
        <pc:chgData name="Davina Bird" userId="ca46a1e6-2c27-41c9-9c72-b1df1fb78631" providerId="ADAL" clId="{8284131A-6E53-4AEF-9EBD-EDABEDD3B4B9}" dt="2025-06-12T13:42:16.524" v="1327" actId="20577"/>
        <pc:sldMkLst>
          <pc:docMk/>
          <pc:sldMk cId="1773981460" sldId="283"/>
        </pc:sldMkLst>
        <pc:spChg chg="mod">
          <ac:chgData name="Davina Bird" userId="ca46a1e6-2c27-41c9-9c72-b1df1fb78631" providerId="ADAL" clId="{8284131A-6E53-4AEF-9EBD-EDABEDD3B4B9}" dt="2025-06-12T13:42:16.524" v="1327" actId="20577"/>
          <ac:spMkLst>
            <pc:docMk/>
            <pc:sldMk cId="1773981460" sldId="283"/>
            <ac:spMk id="2" creationId="{CD006505-F1C9-8A3D-1481-7D6E5E99C65D}"/>
          </ac:spMkLst>
        </pc:spChg>
        <pc:graphicFrameChg chg="mod">
          <ac:chgData name="Davina Bird" userId="ca46a1e6-2c27-41c9-9c72-b1df1fb78631" providerId="ADAL" clId="{8284131A-6E53-4AEF-9EBD-EDABEDD3B4B9}" dt="2025-06-12T13:40:49.729" v="1320" actId="12100"/>
          <ac:graphicFrameMkLst>
            <pc:docMk/>
            <pc:sldMk cId="1773981460" sldId="283"/>
            <ac:graphicFrameMk id="5" creationId="{C33593A3-2FEA-0F29-AADF-7C6EAE3BF547}"/>
          </ac:graphicFrameMkLst>
        </pc:graphicFrameChg>
      </pc:sldChg>
      <pc:sldChg chg="addSp delSp modSp mod">
        <pc:chgData name="Davina Bird" userId="ca46a1e6-2c27-41c9-9c72-b1df1fb78631" providerId="ADAL" clId="{8284131A-6E53-4AEF-9EBD-EDABEDD3B4B9}" dt="2025-06-12T13:35:32.515" v="1314" actId="20577"/>
        <pc:sldMkLst>
          <pc:docMk/>
          <pc:sldMk cId="668540046" sldId="303"/>
        </pc:sldMkLst>
        <pc:spChg chg="mod">
          <ac:chgData name="Davina Bird" userId="ca46a1e6-2c27-41c9-9c72-b1df1fb78631" providerId="ADAL" clId="{8284131A-6E53-4AEF-9EBD-EDABEDD3B4B9}" dt="2025-06-12T11:19:34.487" v="22" actId="20577"/>
          <ac:spMkLst>
            <pc:docMk/>
            <pc:sldMk cId="668540046" sldId="303"/>
            <ac:spMk id="2" creationId="{07542928-D261-EC2E-F175-DE09D0078612}"/>
          </ac:spMkLst>
        </pc:spChg>
        <pc:spChg chg="add">
          <ac:chgData name="Davina Bird" userId="ca46a1e6-2c27-41c9-9c72-b1df1fb78631" providerId="ADAL" clId="{8284131A-6E53-4AEF-9EBD-EDABEDD3B4B9}" dt="2025-06-12T11:19:26.290" v="20" actId="26606"/>
          <ac:spMkLst>
            <pc:docMk/>
            <pc:sldMk cId="668540046" sldId="303"/>
            <ac:spMk id="15" creationId="{01A22726-DA03-BCB0-F12E-98258FB7E5C0}"/>
          </ac:spMkLst>
        </pc:spChg>
        <pc:graphicFrameChg chg="mod modGraphic">
          <ac:chgData name="Davina Bird" userId="ca46a1e6-2c27-41c9-9c72-b1df1fb78631" providerId="ADAL" clId="{8284131A-6E53-4AEF-9EBD-EDABEDD3B4B9}" dt="2025-06-12T13:35:32.515" v="1314" actId="20577"/>
          <ac:graphicFrameMkLst>
            <pc:docMk/>
            <pc:sldMk cId="668540046" sldId="303"/>
            <ac:graphicFrameMk id="5" creationId="{CB3268F1-0AD1-0B0C-0F7C-8595443BF154}"/>
          </ac:graphicFrameMkLst>
        </pc:graphicFrameChg>
      </pc:sldChg>
      <pc:sldChg chg="addSp delSp modSp mod setBg">
        <pc:chgData name="Davina Bird" userId="ca46a1e6-2c27-41c9-9c72-b1df1fb78631" providerId="ADAL" clId="{8284131A-6E53-4AEF-9EBD-EDABEDD3B4B9}" dt="2025-06-12T11:20:44.343" v="28" actId="12385"/>
        <pc:sldMkLst>
          <pc:docMk/>
          <pc:sldMk cId="233863922" sldId="305"/>
        </pc:sldMkLst>
        <pc:spChg chg="mod">
          <ac:chgData name="Davina Bird" userId="ca46a1e6-2c27-41c9-9c72-b1df1fb78631" providerId="ADAL" clId="{8284131A-6E53-4AEF-9EBD-EDABEDD3B4B9}" dt="2025-06-12T11:20:12.700" v="27" actId="26606"/>
          <ac:spMkLst>
            <pc:docMk/>
            <pc:sldMk cId="233863922" sldId="305"/>
            <ac:spMk id="2" creationId="{67482E98-6CBE-E8EE-316F-F7D4AC757B98}"/>
          </ac:spMkLst>
        </pc:spChg>
        <pc:spChg chg="mod">
          <ac:chgData name="Davina Bird" userId="ca46a1e6-2c27-41c9-9c72-b1df1fb78631" providerId="ADAL" clId="{8284131A-6E53-4AEF-9EBD-EDABEDD3B4B9}" dt="2025-06-12T11:20:12.700" v="27" actId="26606"/>
          <ac:spMkLst>
            <pc:docMk/>
            <pc:sldMk cId="233863922" sldId="305"/>
            <ac:spMk id="5" creationId="{B878B7BC-9096-ADBB-896F-401896BFA512}"/>
          </ac:spMkLst>
        </pc:spChg>
        <pc:spChg chg="add">
          <ac:chgData name="Davina Bird" userId="ca46a1e6-2c27-41c9-9c72-b1df1fb78631" providerId="ADAL" clId="{8284131A-6E53-4AEF-9EBD-EDABEDD3B4B9}" dt="2025-06-12T11:20:12.700" v="27" actId="26606"/>
          <ac:spMkLst>
            <pc:docMk/>
            <pc:sldMk cId="233863922" sldId="305"/>
            <ac:spMk id="7" creationId="{A8384FB5-9ADC-4DDC-881B-597D56F5B15D}"/>
          </ac:spMkLst>
        </pc:spChg>
        <pc:spChg chg="add">
          <ac:chgData name="Davina Bird" userId="ca46a1e6-2c27-41c9-9c72-b1df1fb78631" providerId="ADAL" clId="{8284131A-6E53-4AEF-9EBD-EDABEDD3B4B9}" dt="2025-06-12T11:20:12.700" v="27" actId="26606"/>
          <ac:spMkLst>
            <pc:docMk/>
            <pc:sldMk cId="233863922" sldId="305"/>
            <ac:spMk id="8" creationId="{1199E1B1-A8C0-4FE8-A5A8-1CB41D69F857}"/>
          </ac:spMkLst>
        </pc:spChg>
        <pc:spChg chg="add">
          <ac:chgData name="Davina Bird" userId="ca46a1e6-2c27-41c9-9c72-b1df1fb78631" providerId="ADAL" clId="{8284131A-6E53-4AEF-9EBD-EDABEDD3B4B9}" dt="2025-06-12T11:20:12.700" v="27" actId="26606"/>
          <ac:spMkLst>
            <pc:docMk/>
            <pc:sldMk cId="233863922" sldId="305"/>
            <ac:spMk id="9" creationId="{84A8DE83-DE75-4B41-9DB4-A7EC0B0DEC0B}"/>
          </ac:spMkLst>
        </pc:spChg>
        <pc:spChg chg="add">
          <ac:chgData name="Davina Bird" userId="ca46a1e6-2c27-41c9-9c72-b1df1fb78631" providerId="ADAL" clId="{8284131A-6E53-4AEF-9EBD-EDABEDD3B4B9}" dt="2025-06-12T11:20:12.700" v="27" actId="26606"/>
          <ac:spMkLst>
            <pc:docMk/>
            <pc:sldMk cId="233863922" sldId="305"/>
            <ac:spMk id="11" creationId="{A7009A0A-BEF5-4EAC-AF15-E4F9F002E239}"/>
          </ac:spMkLst>
        </pc:spChg>
        <pc:graphicFrameChg chg="add mod ord modGraphic">
          <ac:chgData name="Davina Bird" userId="ca46a1e6-2c27-41c9-9c72-b1df1fb78631" providerId="ADAL" clId="{8284131A-6E53-4AEF-9EBD-EDABEDD3B4B9}" dt="2025-06-12T11:20:44.343" v="28" actId="12385"/>
          <ac:graphicFrameMkLst>
            <pc:docMk/>
            <pc:sldMk cId="233863922" sldId="305"/>
            <ac:graphicFrameMk id="4" creationId="{305E7027-B1A5-8B47-5352-A437A59960C7}"/>
          </ac:graphicFrameMkLst>
        </pc:graphicFrameChg>
      </pc:sldChg>
      <pc:sldChg chg="del">
        <pc:chgData name="Davina Bird" userId="ca46a1e6-2c27-41c9-9c72-b1df1fb78631" providerId="ADAL" clId="{8284131A-6E53-4AEF-9EBD-EDABEDD3B4B9}" dt="2025-06-12T11:29:07.390" v="123" actId="47"/>
        <pc:sldMkLst>
          <pc:docMk/>
          <pc:sldMk cId="891015211" sldId="309"/>
        </pc:sldMkLst>
      </pc:sldChg>
      <pc:sldChg chg="del">
        <pc:chgData name="Davina Bird" userId="ca46a1e6-2c27-41c9-9c72-b1df1fb78631" providerId="ADAL" clId="{8284131A-6E53-4AEF-9EBD-EDABEDD3B4B9}" dt="2025-06-12T11:27:41.723" v="121" actId="47"/>
        <pc:sldMkLst>
          <pc:docMk/>
          <pc:sldMk cId="2722441545" sldId="310"/>
        </pc:sldMkLst>
      </pc:sldChg>
      <pc:sldChg chg="del">
        <pc:chgData name="Davina Bird" userId="ca46a1e6-2c27-41c9-9c72-b1df1fb78631" providerId="ADAL" clId="{8284131A-6E53-4AEF-9EBD-EDABEDD3B4B9}" dt="2025-06-12T11:28:33.027" v="122" actId="47"/>
        <pc:sldMkLst>
          <pc:docMk/>
          <pc:sldMk cId="2989204993" sldId="311"/>
        </pc:sldMkLst>
      </pc:sldChg>
      <pc:sldChg chg="modSp mod">
        <pc:chgData name="Davina Bird" userId="ca46a1e6-2c27-41c9-9c72-b1df1fb78631" providerId="ADAL" clId="{8284131A-6E53-4AEF-9EBD-EDABEDD3B4B9}" dt="2025-06-12T13:12:13.417" v="800" actId="20577"/>
        <pc:sldMkLst>
          <pc:docMk/>
          <pc:sldMk cId="963112831" sldId="315"/>
        </pc:sldMkLst>
        <pc:spChg chg="mod">
          <ac:chgData name="Davina Bird" userId="ca46a1e6-2c27-41c9-9c72-b1df1fb78631" providerId="ADAL" clId="{8284131A-6E53-4AEF-9EBD-EDABEDD3B4B9}" dt="2025-06-12T13:12:13.417" v="800" actId="20577"/>
          <ac:spMkLst>
            <pc:docMk/>
            <pc:sldMk cId="963112831" sldId="315"/>
            <ac:spMk id="3" creationId="{D5D4BE58-7CC9-DD7A-DE0D-66C155670240}"/>
          </ac:spMkLst>
        </pc:spChg>
      </pc:sldChg>
      <pc:sldChg chg="addSp delSp modSp mod">
        <pc:chgData name="Davina Bird" userId="ca46a1e6-2c27-41c9-9c72-b1df1fb78631" providerId="ADAL" clId="{8284131A-6E53-4AEF-9EBD-EDABEDD3B4B9}" dt="2025-06-12T13:13:55.239" v="991" actId="20577"/>
        <pc:sldMkLst>
          <pc:docMk/>
          <pc:sldMk cId="1061031724" sldId="316"/>
        </pc:sldMkLst>
        <pc:spChg chg="mod">
          <ac:chgData name="Davina Bird" userId="ca46a1e6-2c27-41c9-9c72-b1df1fb78631" providerId="ADAL" clId="{8284131A-6E53-4AEF-9EBD-EDABEDD3B4B9}" dt="2025-06-12T13:13:55.239" v="991" actId="20577"/>
          <ac:spMkLst>
            <pc:docMk/>
            <pc:sldMk cId="1061031724" sldId="316"/>
            <ac:spMk id="2" creationId="{380FF5CF-ACCB-98CE-B25D-BBA23AA592F3}"/>
          </ac:spMkLst>
        </pc:spChg>
        <pc:spChg chg="add del mod">
          <ac:chgData name="Davina Bird" userId="ca46a1e6-2c27-41c9-9c72-b1df1fb78631" providerId="ADAL" clId="{8284131A-6E53-4AEF-9EBD-EDABEDD3B4B9}" dt="2025-06-12T11:23:34.800" v="69" actId="20577"/>
          <ac:spMkLst>
            <pc:docMk/>
            <pc:sldMk cId="1061031724" sldId="316"/>
            <ac:spMk id="5" creationId="{C4B3EA0B-F8D7-BF06-738C-541A9ABA30BF}"/>
          </ac:spMkLst>
        </pc:spChg>
        <pc:graphicFrameChg chg="modGraphic">
          <ac:chgData name="Davina Bird" userId="ca46a1e6-2c27-41c9-9c72-b1df1fb78631" providerId="ADAL" clId="{8284131A-6E53-4AEF-9EBD-EDABEDD3B4B9}" dt="2025-06-12T11:22:19.253" v="51" actId="403"/>
          <ac:graphicFrameMkLst>
            <pc:docMk/>
            <pc:sldMk cId="1061031724" sldId="316"/>
            <ac:graphicFrameMk id="4" creationId="{0964575B-668F-CD91-C5AA-2D01C0417AB4}"/>
          </ac:graphicFrameMkLst>
        </pc:graphicFrameChg>
      </pc:sldChg>
      <pc:sldChg chg="modSp mod">
        <pc:chgData name="Davina Bird" userId="ca46a1e6-2c27-41c9-9c72-b1df1fb78631" providerId="ADAL" clId="{8284131A-6E53-4AEF-9EBD-EDABEDD3B4B9}" dt="2025-06-12T13:13:48.953" v="982" actId="20577"/>
        <pc:sldMkLst>
          <pc:docMk/>
          <pc:sldMk cId="3591154421" sldId="317"/>
        </pc:sldMkLst>
        <pc:spChg chg="mod">
          <ac:chgData name="Davina Bird" userId="ca46a1e6-2c27-41c9-9c72-b1df1fb78631" providerId="ADAL" clId="{8284131A-6E53-4AEF-9EBD-EDABEDD3B4B9}" dt="2025-06-12T13:13:48.953" v="982" actId="20577"/>
          <ac:spMkLst>
            <pc:docMk/>
            <pc:sldMk cId="3591154421" sldId="317"/>
            <ac:spMk id="4" creationId="{23290398-2EF5-2286-76B3-9ADB7E7DE623}"/>
          </ac:spMkLst>
        </pc:spChg>
      </pc:sldChg>
      <pc:sldChg chg="addSp delSp modSp mod">
        <pc:chgData name="Davina Bird" userId="ca46a1e6-2c27-41c9-9c72-b1df1fb78631" providerId="ADAL" clId="{8284131A-6E53-4AEF-9EBD-EDABEDD3B4B9}" dt="2025-06-12T13:40:39.528" v="1319" actId="2085"/>
        <pc:sldMkLst>
          <pc:docMk/>
          <pc:sldMk cId="172810058" sldId="320"/>
        </pc:sldMkLst>
        <pc:spChg chg="mod">
          <ac:chgData name="Davina Bird" userId="ca46a1e6-2c27-41c9-9c72-b1df1fb78631" providerId="ADAL" clId="{8284131A-6E53-4AEF-9EBD-EDABEDD3B4B9}" dt="2025-06-12T11:33:49.247" v="329" actId="1076"/>
          <ac:spMkLst>
            <pc:docMk/>
            <pc:sldMk cId="172810058" sldId="320"/>
            <ac:spMk id="2" creationId="{ED670E9D-20D2-1055-C819-23B50DF3494F}"/>
          </ac:spMkLst>
        </pc:spChg>
        <pc:graphicFrameChg chg="mod modGraphic">
          <ac:chgData name="Davina Bird" userId="ca46a1e6-2c27-41c9-9c72-b1df1fb78631" providerId="ADAL" clId="{8284131A-6E53-4AEF-9EBD-EDABEDD3B4B9}" dt="2025-06-12T13:40:39.528" v="1319" actId="2085"/>
          <ac:graphicFrameMkLst>
            <pc:docMk/>
            <pc:sldMk cId="172810058" sldId="320"/>
            <ac:graphicFrameMk id="17" creationId="{6EC2039F-678D-A1E1-D6FF-C074820B5C20}"/>
          </ac:graphicFrameMkLst>
        </pc:graphicFrameChg>
        <pc:picChg chg="add mod">
          <ac:chgData name="Davina Bird" userId="ca46a1e6-2c27-41c9-9c72-b1df1fb78631" providerId="ADAL" clId="{8284131A-6E53-4AEF-9EBD-EDABEDD3B4B9}" dt="2025-06-12T11:30:06.878" v="145" actId="1076"/>
          <ac:picMkLst>
            <pc:docMk/>
            <pc:sldMk cId="172810058" sldId="320"/>
            <ac:picMk id="3" creationId="{7D3A00CB-272F-5C11-BC97-31D10B9E08D0}"/>
          </ac:picMkLst>
        </pc:picChg>
      </pc:sldChg>
      <pc:sldChg chg="modSp mod ord">
        <pc:chgData name="Davina Bird" userId="ca46a1e6-2c27-41c9-9c72-b1df1fb78631" providerId="ADAL" clId="{8284131A-6E53-4AEF-9EBD-EDABEDD3B4B9}" dt="2025-06-12T13:04:41.426" v="683" actId="20577"/>
        <pc:sldMkLst>
          <pc:docMk/>
          <pc:sldMk cId="3872522069" sldId="322"/>
        </pc:sldMkLst>
        <pc:spChg chg="mod">
          <ac:chgData name="Davina Bird" userId="ca46a1e6-2c27-41c9-9c72-b1df1fb78631" providerId="ADAL" clId="{8284131A-6E53-4AEF-9EBD-EDABEDD3B4B9}" dt="2025-06-12T13:04:41.426" v="683" actId="20577"/>
          <ac:spMkLst>
            <pc:docMk/>
            <pc:sldMk cId="3872522069" sldId="322"/>
            <ac:spMk id="2" creationId="{D1D5A023-F858-0190-076B-77F948D8E2B3}"/>
          </ac:spMkLst>
        </pc:spChg>
        <pc:spChg chg="mod">
          <ac:chgData name="Davina Bird" userId="ca46a1e6-2c27-41c9-9c72-b1df1fb78631" providerId="ADAL" clId="{8284131A-6E53-4AEF-9EBD-EDABEDD3B4B9}" dt="2025-06-12T11:37:53.791" v="427" actId="20577"/>
          <ac:spMkLst>
            <pc:docMk/>
            <pc:sldMk cId="3872522069" sldId="322"/>
            <ac:spMk id="3" creationId="{2C7EB541-C158-A6CD-C061-E2ADE67ED4B7}"/>
          </ac:spMkLst>
        </pc:spChg>
      </pc:sldChg>
      <pc:sldChg chg="modSp mod">
        <pc:chgData name="Davina Bird" userId="ca46a1e6-2c27-41c9-9c72-b1df1fb78631" providerId="ADAL" clId="{8284131A-6E53-4AEF-9EBD-EDABEDD3B4B9}" dt="2025-06-12T11:26:18.925" v="110" actId="20577"/>
        <pc:sldMkLst>
          <pc:docMk/>
          <pc:sldMk cId="941223756" sldId="323"/>
        </pc:sldMkLst>
        <pc:spChg chg="mod">
          <ac:chgData name="Davina Bird" userId="ca46a1e6-2c27-41c9-9c72-b1df1fb78631" providerId="ADAL" clId="{8284131A-6E53-4AEF-9EBD-EDABEDD3B4B9}" dt="2025-06-12T11:26:18.925" v="110" actId="20577"/>
          <ac:spMkLst>
            <pc:docMk/>
            <pc:sldMk cId="941223756" sldId="323"/>
            <ac:spMk id="2" creationId="{8931E230-CC08-C6FF-7327-F15013219426}"/>
          </ac:spMkLst>
        </pc:spChg>
        <pc:spChg chg="mod">
          <ac:chgData name="Davina Bird" userId="ca46a1e6-2c27-41c9-9c72-b1df1fb78631" providerId="ADAL" clId="{8284131A-6E53-4AEF-9EBD-EDABEDD3B4B9}" dt="2025-06-12T11:26:09.018" v="109" actId="113"/>
          <ac:spMkLst>
            <pc:docMk/>
            <pc:sldMk cId="941223756" sldId="323"/>
            <ac:spMk id="3" creationId="{4377C5D8-A714-533E-A351-56F7FF6AB4A3}"/>
          </ac:spMkLst>
        </pc:spChg>
      </pc:sldChg>
      <pc:sldChg chg="modSp mod">
        <pc:chgData name="Davina Bird" userId="ca46a1e6-2c27-41c9-9c72-b1df1fb78631" providerId="ADAL" clId="{8284131A-6E53-4AEF-9EBD-EDABEDD3B4B9}" dt="2025-06-12T11:27:12.315" v="120" actId="20577"/>
        <pc:sldMkLst>
          <pc:docMk/>
          <pc:sldMk cId="4143153592" sldId="324"/>
        </pc:sldMkLst>
        <pc:spChg chg="mod">
          <ac:chgData name="Davina Bird" userId="ca46a1e6-2c27-41c9-9c72-b1df1fb78631" providerId="ADAL" clId="{8284131A-6E53-4AEF-9EBD-EDABEDD3B4B9}" dt="2025-06-12T11:27:12.315" v="120" actId="20577"/>
          <ac:spMkLst>
            <pc:docMk/>
            <pc:sldMk cId="4143153592" sldId="324"/>
            <ac:spMk id="3" creationId="{0DC4BDE9-0C49-2D81-E078-3DB4D579C104}"/>
          </ac:spMkLst>
        </pc:spChg>
      </pc:sldChg>
      <pc:sldChg chg="modSp mod">
        <pc:chgData name="Davina Bird" userId="ca46a1e6-2c27-41c9-9c72-b1df1fb78631" providerId="ADAL" clId="{8284131A-6E53-4AEF-9EBD-EDABEDD3B4B9}" dt="2025-06-12T11:29:35.793" v="141" actId="20577"/>
        <pc:sldMkLst>
          <pc:docMk/>
          <pc:sldMk cId="3506421715" sldId="326"/>
        </pc:sldMkLst>
        <pc:spChg chg="mod">
          <ac:chgData name="Davina Bird" userId="ca46a1e6-2c27-41c9-9c72-b1df1fb78631" providerId="ADAL" clId="{8284131A-6E53-4AEF-9EBD-EDABEDD3B4B9}" dt="2025-06-12T11:29:35.793" v="141" actId="20577"/>
          <ac:spMkLst>
            <pc:docMk/>
            <pc:sldMk cId="3506421715" sldId="326"/>
            <ac:spMk id="2" creationId="{5390908B-8080-7CFE-2C20-56C98C573AD3}"/>
          </ac:spMkLst>
        </pc:spChg>
      </pc:sldChg>
      <pc:sldChg chg="delSp add del setBg delDesignElem">
        <pc:chgData name="Davina Bird" userId="ca46a1e6-2c27-41c9-9c72-b1df1fb78631" providerId="ADAL" clId="{8284131A-6E53-4AEF-9EBD-EDABEDD3B4B9}" dt="2025-06-12T13:10:08.403" v="719" actId="47"/>
        <pc:sldMkLst>
          <pc:docMk/>
          <pc:sldMk cId="2420026374" sldId="327"/>
        </pc:sldMkLst>
      </pc:sldChg>
      <pc:sldChg chg="addSp delSp modSp add mod">
        <pc:chgData name="Davina Bird" userId="ca46a1e6-2c27-41c9-9c72-b1df1fb78631" providerId="ADAL" clId="{8284131A-6E53-4AEF-9EBD-EDABEDD3B4B9}" dt="2025-06-12T13:11:14.793" v="731" actId="14100"/>
        <pc:sldMkLst>
          <pc:docMk/>
          <pc:sldMk cId="3961988096" sldId="328"/>
        </pc:sldMkLst>
        <pc:spChg chg="mod">
          <ac:chgData name="Davina Bird" userId="ca46a1e6-2c27-41c9-9c72-b1df1fb78631" providerId="ADAL" clId="{8284131A-6E53-4AEF-9EBD-EDABEDD3B4B9}" dt="2025-06-12T13:10:49.412" v="727" actId="1076"/>
          <ac:spMkLst>
            <pc:docMk/>
            <pc:sldMk cId="3961988096" sldId="328"/>
            <ac:spMk id="2" creationId="{145E5694-4787-F5BD-2CEC-59DEBF6B5440}"/>
          </ac:spMkLst>
        </pc:spChg>
        <pc:spChg chg="mod">
          <ac:chgData name="Davina Bird" userId="ca46a1e6-2c27-41c9-9c72-b1df1fb78631" providerId="ADAL" clId="{8284131A-6E53-4AEF-9EBD-EDABEDD3B4B9}" dt="2025-06-12T13:11:14.793" v="731" actId="14100"/>
          <ac:spMkLst>
            <pc:docMk/>
            <pc:sldMk cId="3961988096" sldId="328"/>
            <ac:spMk id="3" creationId="{3B88CB01-D56F-B68D-0EBB-0246E44DAA06}"/>
          </ac:spMkLst>
        </pc:spChg>
        <pc:picChg chg="add mod">
          <ac:chgData name="Davina Bird" userId="ca46a1e6-2c27-41c9-9c72-b1df1fb78631" providerId="ADAL" clId="{8284131A-6E53-4AEF-9EBD-EDABEDD3B4B9}" dt="2025-06-12T13:11:10.235" v="730" actId="1076"/>
          <ac:picMkLst>
            <pc:docMk/>
            <pc:sldMk cId="3961988096" sldId="328"/>
            <ac:picMk id="4" creationId="{1B8CEE15-8AF0-4A50-4F98-1FDA8A8891C3}"/>
          </ac:picMkLst>
        </pc:picChg>
      </pc:sldChg>
      <pc:sldChg chg="modSp add mod ord">
        <pc:chgData name="Davina Bird" userId="ca46a1e6-2c27-41c9-9c72-b1df1fb78631" providerId="ADAL" clId="{8284131A-6E53-4AEF-9EBD-EDABEDD3B4B9}" dt="2025-06-12T13:30:30.158" v="1211"/>
        <pc:sldMkLst>
          <pc:docMk/>
          <pc:sldMk cId="780171587" sldId="329"/>
        </pc:sldMkLst>
        <pc:spChg chg="mod">
          <ac:chgData name="Davina Bird" userId="ca46a1e6-2c27-41c9-9c72-b1df1fb78631" providerId="ADAL" clId="{8284131A-6E53-4AEF-9EBD-EDABEDD3B4B9}" dt="2025-06-12T13:22:38.206" v="1130" actId="20577"/>
          <ac:spMkLst>
            <pc:docMk/>
            <pc:sldMk cId="780171587" sldId="329"/>
            <ac:spMk id="2" creationId="{F270F64A-CFD3-EDF6-6152-8B4F0E13D3EE}"/>
          </ac:spMkLst>
        </pc:spChg>
      </pc:sldChg>
      <pc:sldChg chg="addSp delSp modSp add del mod ord setBg modClrScheme delDesignElem chgLayout">
        <pc:chgData name="Davina Bird" userId="ca46a1e6-2c27-41c9-9c72-b1df1fb78631" providerId="ADAL" clId="{8284131A-6E53-4AEF-9EBD-EDABEDD3B4B9}" dt="2025-06-12T13:30:16.430" v="1209"/>
        <pc:sldMkLst>
          <pc:docMk/>
          <pc:sldMk cId="2826175700" sldId="330"/>
        </pc:sldMkLst>
        <pc:spChg chg="add del mod ord">
          <ac:chgData name="Davina Bird" userId="ca46a1e6-2c27-41c9-9c72-b1df1fb78631" providerId="ADAL" clId="{8284131A-6E53-4AEF-9EBD-EDABEDD3B4B9}" dt="2025-06-12T13:29:06.761" v="1195" actId="26606"/>
          <ac:spMkLst>
            <pc:docMk/>
            <pc:sldMk cId="2826175700" sldId="330"/>
            <ac:spMk id="14" creationId="{5614A5AB-35AC-05AA-8410-223780017E7B}"/>
          </ac:spMkLst>
        </pc:spChg>
        <pc:spChg chg="add">
          <ac:chgData name="Davina Bird" userId="ca46a1e6-2c27-41c9-9c72-b1df1fb78631" providerId="ADAL" clId="{8284131A-6E53-4AEF-9EBD-EDABEDD3B4B9}" dt="2025-06-12T13:29:06.761" v="1195" actId="26606"/>
          <ac:spMkLst>
            <pc:docMk/>
            <pc:sldMk cId="2826175700" sldId="330"/>
            <ac:spMk id="47" creationId="{99ED5833-B85B-4103-8A3B-CAB0308E6C15}"/>
          </ac:spMkLst>
        </pc:spChg>
        <pc:picChg chg="mod">
          <ac:chgData name="Davina Bird" userId="ca46a1e6-2c27-41c9-9c72-b1df1fb78631" providerId="ADAL" clId="{8284131A-6E53-4AEF-9EBD-EDABEDD3B4B9}" dt="2025-06-12T13:29:58.753" v="1205" actId="1076"/>
          <ac:picMkLst>
            <pc:docMk/>
            <pc:sldMk cId="2826175700" sldId="330"/>
            <ac:picMk id="11" creationId="{4A6B872A-63E5-D901-FE0E-A2B08C40C0C3}"/>
          </ac:picMkLst>
        </pc:picChg>
        <pc:picChg chg="add mod ord">
          <ac:chgData name="Davina Bird" userId="ca46a1e6-2c27-41c9-9c72-b1df1fb78631" providerId="ADAL" clId="{8284131A-6E53-4AEF-9EBD-EDABEDD3B4B9}" dt="2025-06-12T13:29:56.625" v="1204" actId="1076"/>
          <ac:picMkLst>
            <pc:docMk/>
            <pc:sldMk cId="2826175700" sldId="330"/>
            <ac:picMk id="12" creationId="{E9CAF636-77FD-295E-E63E-9269286A8ED8}"/>
          </ac:picMkLst>
        </pc:picChg>
      </pc:sldChg>
    </pc:docChg>
  </pc:docChgLst>
  <pc:docChgLst>
    <pc:chgData name="Davina Bird" userId="ca46a1e6-2c27-41c9-9c72-b1df1fb78631" providerId="ADAL" clId="{4DDF883D-6540-4B96-A7A7-2A6EF9F30522}"/>
    <pc:docChg chg="undo custSel modSld">
      <pc:chgData name="Davina Bird" userId="ca46a1e6-2c27-41c9-9c72-b1df1fb78631" providerId="ADAL" clId="{4DDF883D-6540-4B96-A7A7-2A6EF9F30522}" dt="2025-09-05T12:26:43.844" v="173" actId="164"/>
      <pc:docMkLst>
        <pc:docMk/>
      </pc:docMkLst>
      <pc:sldChg chg="modSp mod">
        <pc:chgData name="Davina Bird" userId="ca46a1e6-2c27-41c9-9c72-b1df1fb78631" providerId="ADAL" clId="{4DDF883D-6540-4B96-A7A7-2A6EF9F30522}" dt="2025-09-05T12:16:04.538" v="4" actId="20577"/>
        <pc:sldMkLst>
          <pc:docMk/>
          <pc:sldMk cId="923647540" sldId="271"/>
        </pc:sldMkLst>
        <pc:spChg chg="mod">
          <ac:chgData name="Davina Bird" userId="ca46a1e6-2c27-41c9-9c72-b1df1fb78631" providerId="ADAL" clId="{4DDF883D-6540-4B96-A7A7-2A6EF9F30522}" dt="2025-09-05T12:16:04.538" v="4" actId="20577"/>
          <ac:spMkLst>
            <pc:docMk/>
            <pc:sldMk cId="923647540" sldId="271"/>
            <ac:spMk id="3" creationId="{0FFC93F9-DCD8-04C1-B524-4881AF6ECBEE}"/>
          </ac:spMkLst>
        </pc:spChg>
      </pc:sldChg>
      <pc:sldChg chg="addSp delSp modSp mod">
        <pc:chgData name="Davina Bird" userId="ca46a1e6-2c27-41c9-9c72-b1df1fb78631" providerId="ADAL" clId="{4DDF883D-6540-4B96-A7A7-2A6EF9F30522}" dt="2025-09-05T12:26:43.844" v="173" actId="164"/>
        <pc:sldMkLst>
          <pc:docMk/>
          <pc:sldMk cId="2616290529" sldId="272"/>
        </pc:sldMkLst>
        <pc:spChg chg="add del mod topLvl">
          <ac:chgData name="Davina Bird" userId="ca46a1e6-2c27-41c9-9c72-b1df1fb78631" providerId="ADAL" clId="{4DDF883D-6540-4B96-A7A7-2A6EF9F30522}" dt="2025-09-05T12:26:31.468" v="170" actId="478"/>
          <ac:spMkLst>
            <pc:docMk/>
            <pc:sldMk cId="2616290529" sldId="272"/>
            <ac:spMk id="4" creationId="{B4DE9593-3C79-11B4-F2D5-F9977C158336}"/>
          </ac:spMkLst>
        </pc:spChg>
        <pc:spChg chg="add mod">
          <ac:chgData name="Davina Bird" userId="ca46a1e6-2c27-41c9-9c72-b1df1fb78631" providerId="ADAL" clId="{4DDF883D-6540-4B96-A7A7-2A6EF9F30522}" dt="2025-09-05T12:26:26.519" v="168"/>
          <ac:spMkLst>
            <pc:docMk/>
            <pc:sldMk cId="2616290529" sldId="272"/>
            <ac:spMk id="6" creationId="{566C175F-F1E6-48C7-22C9-410B6BD3C3A2}"/>
          </ac:spMkLst>
        </pc:spChg>
        <pc:spChg chg="add mod">
          <ac:chgData name="Davina Bird" userId="ca46a1e6-2c27-41c9-9c72-b1df1fb78631" providerId="ADAL" clId="{4DDF883D-6540-4B96-A7A7-2A6EF9F30522}" dt="2025-09-05T12:26:26.519" v="168"/>
          <ac:spMkLst>
            <pc:docMk/>
            <pc:sldMk cId="2616290529" sldId="272"/>
            <ac:spMk id="7" creationId="{45193807-EFC3-FF2A-8C7B-AFECBAD61C92}"/>
          </ac:spMkLst>
        </pc:spChg>
        <pc:spChg chg="add mod">
          <ac:chgData name="Davina Bird" userId="ca46a1e6-2c27-41c9-9c72-b1df1fb78631" providerId="ADAL" clId="{4DDF883D-6540-4B96-A7A7-2A6EF9F30522}" dt="2025-09-05T12:26:43.844" v="173" actId="164"/>
          <ac:spMkLst>
            <pc:docMk/>
            <pc:sldMk cId="2616290529" sldId="272"/>
            <ac:spMk id="8" creationId="{70F2C3B4-ADD2-2DBD-67DA-C2679BE56085}"/>
          </ac:spMkLst>
        </pc:spChg>
        <pc:spChg chg="add mod">
          <ac:chgData name="Davina Bird" userId="ca46a1e6-2c27-41c9-9c72-b1df1fb78631" providerId="ADAL" clId="{4DDF883D-6540-4B96-A7A7-2A6EF9F30522}" dt="2025-09-05T12:26:43.844" v="173" actId="164"/>
          <ac:spMkLst>
            <pc:docMk/>
            <pc:sldMk cId="2616290529" sldId="272"/>
            <ac:spMk id="9" creationId="{27AAEBD4-601D-11FB-9BF2-5D661FD36604}"/>
          </ac:spMkLst>
        </pc:spChg>
        <pc:grpChg chg="add del mod">
          <ac:chgData name="Davina Bird" userId="ca46a1e6-2c27-41c9-9c72-b1df1fb78631" providerId="ADAL" clId="{4DDF883D-6540-4B96-A7A7-2A6EF9F30522}" dt="2025-09-05T12:26:31.468" v="170" actId="478"/>
          <ac:grpSpMkLst>
            <pc:docMk/>
            <pc:sldMk cId="2616290529" sldId="272"/>
            <ac:grpSpMk id="5" creationId="{54E61ED2-A6AF-ADB6-6E63-9D2F749ED56C}"/>
          </ac:grpSpMkLst>
        </pc:grpChg>
        <pc:grpChg chg="add mod">
          <ac:chgData name="Davina Bird" userId="ca46a1e6-2c27-41c9-9c72-b1df1fb78631" providerId="ADAL" clId="{4DDF883D-6540-4B96-A7A7-2A6EF9F30522}" dt="2025-09-05T12:26:43.844" v="173" actId="164"/>
          <ac:grpSpMkLst>
            <pc:docMk/>
            <pc:sldMk cId="2616290529" sldId="272"/>
            <ac:grpSpMk id="10" creationId="{48D21924-8707-4A2C-5C16-31DAEFAE2F37}"/>
          </ac:grpSpMkLst>
        </pc:grpChg>
        <pc:picChg chg="mod topLvl">
          <ac:chgData name="Davina Bird" userId="ca46a1e6-2c27-41c9-9c72-b1df1fb78631" providerId="ADAL" clId="{4DDF883D-6540-4B96-A7A7-2A6EF9F30522}" dt="2025-09-05T12:26:43.844" v="173" actId="164"/>
          <ac:picMkLst>
            <pc:docMk/>
            <pc:sldMk cId="2616290529" sldId="272"/>
            <ac:picMk id="30" creationId="{E4486712-D5E6-81F1-718D-30FAEA85A3AE}"/>
          </ac:picMkLst>
        </pc:picChg>
      </pc:sldChg>
      <pc:sldChg chg="modSp mod">
        <pc:chgData name="Davina Bird" userId="ca46a1e6-2c27-41c9-9c72-b1df1fb78631" providerId="ADAL" clId="{4DDF883D-6540-4B96-A7A7-2A6EF9F30522}" dt="2025-09-05T12:23:08.010" v="133" actId="113"/>
        <pc:sldMkLst>
          <pc:docMk/>
          <pc:sldMk cId="1369613599" sldId="275"/>
        </pc:sldMkLst>
        <pc:spChg chg="mod">
          <ac:chgData name="Davina Bird" userId="ca46a1e6-2c27-41c9-9c72-b1df1fb78631" providerId="ADAL" clId="{4DDF883D-6540-4B96-A7A7-2A6EF9F30522}" dt="2025-09-05T12:23:08.010" v="133" actId="113"/>
          <ac:spMkLst>
            <pc:docMk/>
            <pc:sldMk cId="1369613599" sldId="275"/>
            <ac:spMk id="3" creationId="{60E43B51-81E9-2CAC-7436-8B1186047845}"/>
          </ac:spMkLst>
        </pc:spChg>
      </pc:sldChg>
      <pc:sldChg chg="modSp mod">
        <pc:chgData name="Davina Bird" userId="ca46a1e6-2c27-41c9-9c72-b1df1fb78631" providerId="ADAL" clId="{4DDF883D-6540-4B96-A7A7-2A6EF9F30522}" dt="2025-09-05T12:16:57.574" v="14" actId="20577"/>
        <pc:sldMkLst>
          <pc:docMk/>
          <pc:sldMk cId="668540046" sldId="303"/>
        </pc:sldMkLst>
        <pc:graphicFrameChg chg="modGraphic">
          <ac:chgData name="Davina Bird" userId="ca46a1e6-2c27-41c9-9c72-b1df1fb78631" providerId="ADAL" clId="{4DDF883D-6540-4B96-A7A7-2A6EF9F30522}" dt="2025-09-05T12:16:57.574" v="14" actId="20577"/>
          <ac:graphicFrameMkLst>
            <pc:docMk/>
            <pc:sldMk cId="668540046" sldId="303"/>
            <ac:graphicFrameMk id="5" creationId="{CB3268F1-0AD1-0B0C-0F7C-8595443BF154}"/>
          </ac:graphicFrameMkLst>
        </pc:graphicFrameChg>
      </pc:sldChg>
      <pc:sldChg chg="addSp modSp mod">
        <pc:chgData name="Davina Bird" userId="ca46a1e6-2c27-41c9-9c72-b1df1fb78631" providerId="ADAL" clId="{4DDF883D-6540-4B96-A7A7-2A6EF9F30522}" dt="2025-09-05T12:25:07.470" v="166" actId="164"/>
        <pc:sldMkLst>
          <pc:docMk/>
          <pc:sldMk cId="172810058" sldId="320"/>
        </pc:sldMkLst>
        <pc:spChg chg="add mod">
          <ac:chgData name="Davina Bird" userId="ca46a1e6-2c27-41c9-9c72-b1df1fb78631" providerId="ADAL" clId="{4DDF883D-6540-4B96-A7A7-2A6EF9F30522}" dt="2025-09-05T12:24:30.315" v="141" actId="14100"/>
          <ac:spMkLst>
            <pc:docMk/>
            <pc:sldMk cId="172810058" sldId="320"/>
            <ac:spMk id="4" creationId="{FDBB9837-11F5-4BF0-40C4-CFBB075CE17E}"/>
          </ac:spMkLst>
        </pc:spChg>
        <pc:spChg chg="add mod">
          <ac:chgData name="Davina Bird" userId="ca46a1e6-2c27-41c9-9c72-b1df1fb78631" providerId="ADAL" clId="{4DDF883D-6540-4B96-A7A7-2A6EF9F30522}" dt="2025-09-05T12:25:07.470" v="166" actId="164"/>
          <ac:spMkLst>
            <pc:docMk/>
            <pc:sldMk cId="172810058" sldId="320"/>
            <ac:spMk id="6" creationId="{C64539C7-E798-D3D6-5478-247A30B07B82}"/>
          </ac:spMkLst>
        </pc:spChg>
        <pc:grpChg chg="add mod">
          <ac:chgData name="Davina Bird" userId="ca46a1e6-2c27-41c9-9c72-b1df1fb78631" providerId="ADAL" clId="{4DDF883D-6540-4B96-A7A7-2A6EF9F30522}" dt="2025-09-05T12:25:07.470" v="166" actId="164"/>
          <ac:grpSpMkLst>
            <pc:docMk/>
            <pc:sldMk cId="172810058" sldId="320"/>
            <ac:grpSpMk id="5" creationId="{A6A2FE46-344C-2D9A-7EEB-62C38EF1E144}"/>
          </ac:grpSpMkLst>
        </pc:grpChg>
        <pc:grpChg chg="add mod">
          <ac:chgData name="Davina Bird" userId="ca46a1e6-2c27-41c9-9c72-b1df1fb78631" providerId="ADAL" clId="{4DDF883D-6540-4B96-A7A7-2A6EF9F30522}" dt="2025-09-05T12:25:07.470" v="166" actId="164"/>
          <ac:grpSpMkLst>
            <pc:docMk/>
            <pc:sldMk cId="172810058" sldId="320"/>
            <ac:grpSpMk id="7" creationId="{6773DC4F-717F-8836-61E8-4434DF9776CB}"/>
          </ac:grpSpMkLst>
        </pc:grpChg>
        <pc:picChg chg="mod">
          <ac:chgData name="Davina Bird" userId="ca46a1e6-2c27-41c9-9c72-b1df1fb78631" providerId="ADAL" clId="{4DDF883D-6540-4B96-A7A7-2A6EF9F30522}" dt="2025-09-05T12:19:43.246" v="61" actId="164"/>
          <ac:picMkLst>
            <pc:docMk/>
            <pc:sldMk cId="172810058" sldId="320"/>
            <ac:picMk id="3" creationId="{7D3A00CB-272F-5C11-BC97-31D10B9E08D0}"/>
          </ac:picMkLst>
        </pc:picChg>
      </pc:sldChg>
      <pc:sldChg chg="addSp delSp modSp mod">
        <pc:chgData name="Davina Bird" userId="ca46a1e6-2c27-41c9-9c72-b1df1fb78631" providerId="ADAL" clId="{4DDF883D-6540-4B96-A7A7-2A6EF9F30522}" dt="2025-09-05T12:18:47.496" v="47" actId="1076"/>
        <pc:sldMkLst>
          <pc:docMk/>
          <pc:sldMk cId="3961988096" sldId="328"/>
        </pc:sldMkLst>
        <pc:spChg chg="mod">
          <ac:chgData name="Davina Bird" userId="ca46a1e6-2c27-41c9-9c72-b1df1fb78631" providerId="ADAL" clId="{4DDF883D-6540-4B96-A7A7-2A6EF9F30522}" dt="2025-09-05T12:17:16.110" v="25" actId="20577"/>
          <ac:spMkLst>
            <pc:docMk/>
            <pc:sldMk cId="3961988096" sldId="328"/>
            <ac:spMk id="2" creationId="{145E5694-4787-F5BD-2CEC-59DEBF6B5440}"/>
          </ac:spMkLst>
        </pc:spChg>
        <pc:spChg chg="add del mod">
          <ac:chgData name="Davina Bird" userId="ca46a1e6-2c27-41c9-9c72-b1df1fb78631" providerId="ADAL" clId="{4DDF883D-6540-4B96-A7A7-2A6EF9F30522}" dt="2025-09-05T12:17:56.019" v="38" actId="478"/>
          <ac:spMkLst>
            <pc:docMk/>
            <pc:sldMk cId="3961988096" sldId="328"/>
            <ac:spMk id="5" creationId="{1AD6EFCB-1EA8-9C22-C37D-8D40338D8F31}"/>
          </ac:spMkLst>
        </pc:spChg>
        <pc:spChg chg="add del mod">
          <ac:chgData name="Davina Bird" userId="ca46a1e6-2c27-41c9-9c72-b1df1fb78631" providerId="ADAL" clId="{4DDF883D-6540-4B96-A7A7-2A6EF9F30522}" dt="2025-09-05T12:18:45.669" v="46" actId="478"/>
          <ac:spMkLst>
            <pc:docMk/>
            <pc:sldMk cId="3961988096" sldId="328"/>
            <ac:spMk id="6" creationId="{BF7E284A-4CF5-EB3A-72F5-7E88D7709E53}"/>
          </ac:spMkLst>
        </pc:spChg>
        <pc:picChg chg="mod modCrop">
          <ac:chgData name="Davina Bird" userId="ca46a1e6-2c27-41c9-9c72-b1df1fb78631" providerId="ADAL" clId="{4DDF883D-6540-4B96-A7A7-2A6EF9F30522}" dt="2025-09-05T12:18:47.496" v="47" actId="1076"/>
          <ac:picMkLst>
            <pc:docMk/>
            <pc:sldMk cId="3961988096" sldId="328"/>
            <ac:picMk id="4" creationId="{1B8CEE15-8AF0-4A50-4F98-1FDA8A8891C3}"/>
          </ac:picMkLst>
        </pc:picChg>
      </pc:sldChg>
      <pc:sldChg chg="modSp mod">
        <pc:chgData name="Davina Bird" userId="ca46a1e6-2c27-41c9-9c72-b1df1fb78631" providerId="ADAL" clId="{4DDF883D-6540-4B96-A7A7-2A6EF9F30522}" dt="2025-09-05T12:18:57.459" v="57" actId="20577"/>
        <pc:sldMkLst>
          <pc:docMk/>
          <pc:sldMk cId="2826175700" sldId="330"/>
        </pc:sldMkLst>
        <pc:spChg chg="mod">
          <ac:chgData name="Davina Bird" userId="ca46a1e6-2c27-41c9-9c72-b1df1fb78631" providerId="ADAL" clId="{4DDF883D-6540-4B96-A7A7-2A6EF9F30522}" dt="2025-09-05T12:18:57.459" v="57" actId="20577"/>
          <ac:spMkLst>
            <pc:docMk/>
            <pc:sldMk cId="2826175700" sldId="330"/>
            <ac:spMk id="14" creationId="{5614A5AB-35AC-05AA-8410-223780017E7B}"/>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slide" Target="../slides/slide6.xml"/><Relationship Id="rId7" Type="http://schemas.openxmlformats.org/officeDocument/2006/relationships/slide" Target="../slides/slide58.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1.xml"/><Relationship Id="rId5" Type="http://schemas.openxmlformats.org/officeDocument/2006/relationships/slide" Target="../slides/slide9.xml"/><Relationship Id="rId4" Type="http://schemas.openxmlformats.org/officeDocument/2006/relationships/slide" Target="../slides/slide8.xml"/></Relationships>
</file>

<file path=ppt/diagrams/_rels/data3.xml.rels><?xml version="1.0" encoding="UTF-8" standalone="yes"?>
<Relationships xmlns="http://schemas.openxmlformats.org/package/2006/relationships"><Relationship Id="rId3" Type="http://schemas.openxmlformats.org/officeDocument/2006/relationships/hyperlink" Target="https://www.unprme.org/sdg-integrations/" TargetMode="External"/><Relationship Id="rId2" Type="http://schemas.openxmlformats.org/officeDocument/2006/relationships/hyperlink" Target="https://www.ungeneva.org/en/engage/action" TargetMode="External"/><Relationship Id="rId1" Type="http://schemas.openxmlformats.org/officeDocument/2006/relationships/hyperlink" Target="https://sdgs.un.org/goals" TargetMode="External"/><Relationship Id="rId4" Type="http://schemas.openxmlformats.org/officeDocument/2006/relationships/hyperlink" Target="https://www.i5playbook.org/"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www.unprme.org/sdg-integrations/" TargetMode="External"/><Relationship Id="rId2" Type="http://schemas.openxmlformats.org/officeDocument/2006/relationships/hyperlink" Target="https://www.ungeneva.org/en/engage/action" TargetMode="External"/><Relationship Id="rId1" Type="http://schemas.openxmlformats.org/officeDocument/2006/relationships/hyperlink" Target="https://sdgs.un.org/goals" TargetMode="External"/><Relationship Id="rId4" Type="http://schemas.openxmlformats.org/officeDocument/2006/relationships/hyperlink" Target="https://www.i5playbook.org/"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0CF81B-8D69-4CDB-A577-80EAC5673697}"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n-US"/>
        </a:p>
      </dgm:t>
    </dgm:pt>
    <dgm:pt modelId="{4121494A-3663-4A37-9945-E7024BBA982B}">
      <dgm:prSet/>
      <dgm:spPr/>
      <dgm:t>
        <a:bodyPr/>
        <a:lstStyle/>
        <a:p>
          <a:r>
            <a:rPr lang="en-GB">
              <a:hlinkClick xmlns:r="http://schemas.openxmlformats.org/officeDocument/2006/relationships" r:id="rId1" action="ppaction://hlinksldjump"/>
            </a:rPr>
            <a:t>Project Aim </a:t>
          </a:r>
          <a:r>
            <a:rPr lang="en-GB"/>
            <a:t>(Inputs), </a:t>
          </a:r>
          <a:r>
            <a:rPr lang="en-GB">
              <a:hlinkClick xmlns:r="http://schemas.openxmlformats.org/officeDocument/2006/relationships" r:id="rId2" action="ppaction://hlinksldjump"/>
            </a:rPr>
            <a:t>The Games </a:t>
          </a:r>
          <a:r>
            <a:rPr lang="en-GB"/>
            <a:t>&amp; </a:t>
          </a:r>
          <a:r>
            <a:rPr lang="en-GB">
              <a:hlinkClick xmlns:r="http://schemas.openxmlformats.org/officeDocument/2006/relationships" r:id="rId3" action="ppaction://hlinksldjump"/>
            </a:rPr>
            <a:t>The Education Pack </a:t>
          </a:r>
          <a:r>
            <a:rPr lang="en-GB"/>
            <a:t>(Outputs) </a:t>
          </a:r>
          <a:endParaRPr lang="en-US" dirty="0"/>
        </a:p>
      </dgm:t>
    </dgm:pt>
    <dgm:pt modelId="{B83B0198-CB15-4154-A2EA-15E5CD80A54F}" type="parTrans" cxnId="{3E265016-D12C-4F28-B9D2-FD6083D27B09}">
      <dgm:prSet/>
      <dgm:spPr/>
      <dgm:t>
        <a:bodyPr/>
        <a:lstStyle/>
        <a:p>
          <a:endParaRPr lang="en-US"/>
        </a:p>
      </dgm:t>
    </dgm:pt>
    <dgm:pt modelId="{3F0AB3CD-765E-4CFF-B490-1E43233601D6}" type="sibTrans" cxnId="{3E265016-D12C-4F28-B9D2-FD6083D27B09}">
      <dgm:prSet/>
      <dgm:spPr/>
      <dgm:t>
        <a:bodyPr/>
        <a:lstStyle/>
        <a:p>
          <a:endParaRPr lang="en-US"/>
        </a:p>
      </dgm:t>
    </dgm:pt>
    <dgm:pt modelId="{A1D33042-0483-4116-9546-98A141EBDA31}">
      <dgm:prSet/>
      <dgm:spPr/>
      <dgm:t>
        <a:bodyPr/>
        <a:lstStyle/>
        <a:p>
          <a:r>
            <a:rPr lang="en-GB" dirty="0"/>
            <a:t>Guidelines for implementing project resources into your classroom.</a:t>
          </a:r>
          <a:endParaRPr lang="en-US" dirty="0"/>
        </a:p>
      </dgm:t>
    </dgm:pt>
    <dgm:pt modelId="{2E382FBE-5710-4B92-BD7D-05101DB080B1}" type="parTrans" cxnId="{DC9213BB-9D56-41F6-85FF-67B8C9E580F2}">
      <dgm:prSet/>
      <dgm:spPr/>
      <dgm:t>
        <a:bodyPr/>
        <a:lstStyle/>
        <a:p>
          <a:endParaRPr lang="en-US"/>
        </a:p>
      </dgm:t>
    </dgm:pt>
    <dgm:pt modelId="{EC26B642-83EC-4509-8994-9A1CD91E7188}" type="sibTrans" cxnId="{DC9213BB-9D56-41F6-85FF-67B8C9E580F2}">
      <dgm:prSet/>
      <dgm:spPr/>
      <dgm:t>
        <a:bodyPr/>
        <a:lstStyle/>
        <a:p>
          <a:endParaRPr lang="en-US"/>
        </a:p>
      </dgm:t>
    </dgm:pt>
    <dgm:pt modelId="{B57E8D0D-0E99-4417-A627-517FEAC633B4}">
      <dgm:prSet/>
      <dgm:spPr/>
      <dgm:t>
        <a:bodyPr/>
        <a:lstStyle/>
        <a:p>
          <a:r>
            <a:rPr lang="en-GB">
              <a:hlinkClick xmlns:r="http://schemas.openxmlformats.org/officeDocument/2006/relationships" r:id="rId4" action="ppaction://hlinksldjump"/>
            </a:rPr>
            <a:t>PRME</a:t>
          </a:r>
          <a:r>
            <a:rPr lang="en-GB"/>
            <a:t> &amp; </a:t>
          </a:r>
          <a:r>
            <a:rPr lang="en-GB">
              <a:hlinkClick xmlns:r="http://schemas.openxmlformats.org/officeDocument/2006/relationships" r:id="rId5" action="ppaction://hlinksldjump"/>
            </a:rPr>
            <a:t>SDG</a:t>
          </a:r>
          <a:r>
            <a:rPr lang="en-GB"/>
            <a:t> Briefing Slides </a:t>
          </a:r>
          <a:endParaRPr lang="en-US" dirty="0"/>
        </a:p>
      </dgm:t>
    </dgm:pt>
    <dgm:pt modelId="{41244B28-CBCC-48CC-ADDA-9038557293A2}" type="parTrans" cxnId="{85E6DB34-97B7-4BD9-80E5-58FB85540519}">
      <dgm:prSet/>
      <dgm:spPr/>
      <dgm:t>
        <a:bodyPr/>
        <a:lstStyle/>
        <a:p>
          <a:endParaRPr lang="en-US"/>
        </a:p>
      </dgm:t>
    </dgm:pt>
    <dgm:pt modelId="{40374D00-1190-4CA9-9F42-82CF5897D38F}" type="sibTrans" cxnId="{85E6DB34-97B7-4BD9-80E5-58FB85540519}">
      <dgm:prSet/>
      <dgm:spPr/>
      <dgm:t>
        <a:bodyPr/>
        <a:lstStyle/>
        <a:p>
          <a:endParaRPr lang="en-US"/>
        </a:p>
      </dgm:t>
    </dgm:pt>
    <dgm:pt modelId="{8C418966-CED9-471D-8BEA-2E77B67A83DA}">
      <dgm:prSet/>
      <dgm:spPr/>
      <dgm:t>
        <a:bodyPr/>
        <a:lstStyle/>
        <a:p>
          <a:r>
            <a:rPr lang="en-GB" dirty="0"/>
            <a:t>Background information on Principles of Responsible Management Education (PRME) and Sustainable Development Goals (SDGs).</a:t>
          </a:r>
          <a:endParaRPr lang="en-US" dirty="0"/>
        </a:p>
      </dgm:t>
    </dgm:pt>
    <dgm:pt modelId="{B5389FA1-AEBF-471A-A068-41A9C81DA9E5}" type="parTrans" cxnId="{8C8545C3-B15D-4CF4-88D8-0C1BD3E741A6}">
      <dgm:prSet/>
      <dgm:spPr/>
      <dgm:t>
        <a:bodyPr/>
        <a:lstStyle/>
        <a:p>
          <a:endParaRPr lang="en-US"/>
        </a:p>
      </dgm:t>
    </dgm:pt>
    <dgm:pt modelId="{03EDBDFB-902F-4405-B153-FDFEA8837594}" type="sibTrans" cxnId="{8C8545C3-B15D-4CF4-88D8-0C1BD3E741A6}">
      <dgm:prSet/>
      <dgm:spPr/>
      <dgm:t>
        <a:bodyPr/>
        <a:lstStyle/>
        <a:p>
          <a:endParaRPr lang="en-US"/>
        </a:p>
      </dgm:t>
    </dgm:pt>
    <dgm:pt modelId="{BF8D7D59-918B-42D7-B17E-5D23B4C07C5A}">
      <dgm:prSet/>
      <dgm:spPr/>
      <dgm:t>
        <a:bodyPr/>
        <a:lstStyle/>
        <a:p>
          <a:r>
            <a:rPr lang="en-GB">
              <a:hlinkClick xmlns:r="http://schemas.openxmlformats.org/officeDocument/2006/relationships" r:id="rId6" action="ppaction://hlinksldjump"/>
            </a:rPr>
            <a:t>Games Details</a:t>
          </a:r>
          <a:endParaRPr lang="en-US" dirty="0"/>
        </a:p>
      </dgm:t>
    </dgm:pt>
    <dgm:pt modelId="{09DA27C5-14DE-49BE-8A33-B95D8FB6C793}" type="parTrans" cxnId="{1FED32DE-CB02-4B26-AB7B-B119C1A8EBC7}">
      <dgm:prSet/>
      <dgm:spPr/>
      <dgm:t>
        <a:bodyPr/>
        <a:lstStyle/>
        <a:p>
          <a:endParaRPr lang="en-US"/>
        </a:p>
      </dgm:t>
    </dgm:pt>
    <dgm:pt modelId="{8CFECE9E-6A4E-4035-8666-D661EE6B78CF}" type="sibTrans" cxnId="{1FED32DE-CB02-4B26-AB7B-B119C1A8EBC7}">
      <dgm:prSet/>
      <dgm:spPr/>
      <dgm:t>
        <a:bodyPr/>
        <a:lstStyle/>
        <a:p>
          <a:endParaRPr lang="en-US"/>
        </a:p>
      </dgm:t>
    </dgm:pt>
    <dgm:pt modelId="{6383DB2F-FB81-4A80-90F0-979724E01904}">
      <dgm:prSet/>
      <dgm:spPr/>
      <dgm:t>
        <a:bodyPr/>
        <a:lstStyle/>
        <a:p>
          <a:r>
            <a:rPr lang="en-GB" dirty="0"/>
            <a:t>Purpose, rules, and activities for the four games. </a:t>
          </a:r>
          <a:endParaRPr lang="en-US" dirty="0"/>
        </a:p>
      </dgm:t>
    </dgm:pt>
    <dgm:pt modelId="{1028E318-319E-4216-9593-8173CA5C6AA0}" type="parTrans" cxnId="{99D2C868-018A-4EF0-9FF8-F74535D8583F}">
      <dgm:prSet/>
      <dgm:spPr/>
      <dgm:t>
        <a:bodyPr/>
        <a:lstStyle/>
        <a:p>
          <a:endParaRPr lang="en-US"/>
        </a:p>
      </dgm:t>
    </dgm:pt>
    <dgm:pt modelId="{136B9C05-09FC-47BF-8893-FDE23F75967F}" type="sibTrans" cxnId="{99D2C868-018A-4EF0-9FF8-F74535D8583F}">
      <dgm:prSet/>
      <dgm:spPr/>
      <dgm:t>
        <a:bodyPr/>
        <a:lstStyle/>
        <a:p>
          <a:endParaRPr lang="en-US"/>
        </a:p>
      </dgm:t>
    </dgm:pt>
    <dgm:pt modelId="{4A5FF05E-1C33-4079-8094-B55162AD1997}">
      <dgm:prSet/>
      <dgm:spPr/>
      <dgm:t>
        <a:bodyPr/>
        <a:lstStyle/>
        <a:p>
          <a:r>
            <a:rPr lang="en-GB" dirty="0">
              <a:hlinkClick xmlns:r="http://schemas.openxmlformats.org/officeDocument/2006/relationships" r:id="rId7" action="ppaction://hlinksldjump"/>
            </a:rPr>
            <a:t>Additional Support</a:t>
          </a:r>
          <a:endParaRPr lang="en-US" dirty="0"/>
        </a:p>
      </dgm:t>
    </dgm:pt>
    <dgm:pt modelId="{054D0737-FBB0-4100-A698-AC9360913EB5}" type="parTrans" cxnId="{9A0561AD-8AC9-4106-8EEB-5AC515746BF1}">
      <dgm:prSet/>
      <dgm:spPr/>
      <dgm:t>
        <a:bodyPr/>
        <a:lstStyle/>
        <a:p>
          <a:endParaRPr lang="en-US"/>
        </a:p>
      </dgm:t>
    </dgm:pt>
    <dgm:pt modelId="{48ABF8B2-53BC-4C2C-BB4B-8B5955D6FDDD}" type="sibTrans" cxnId="{9A0561AD-8AC9-4106-8EEB-5AC515746BF1}">
      <dgm:prSet/>
      <dgm:spPr/>
      <dgm:t>
        <a:bodyPr/>
        <a:lstStyle/>
        <a:p>
          <a:endParaRPr lang="en-US"/>
        </a:p>
      </dgm:t>
    </dgm:pt>
    <dgm:pt modelId="{C0D2F6FB-42B2-4250-B63D-18FEDD866529}">
      <dgm:prSet/>
      <dgm:spPr/>
      <dgm:t>
        <a:bodyPr/>
        <a:lstStyle/>
        <a:p>
          <a:r>
            <a:rPr lang="en-GB" dirty="0"/>
            <a:t>Where to find help for implementation.</a:t>
          </a:r>
          <a:endParaRPr lang="en-US" dirty="0"/>
        </a:p>
      </dgm:t>
    </dgm:pt>
    <dgm:pt modelId="{5706D6C1-D561-4B08-B506-60C3C4EC9F12}" type="parTrans" cxnId="{22479FE6-810F-4C10-8CDE-73769BCB246B}">
      <dgm:prSet/>
      <dgm:spPr/>
      <dgm:t>
        <a:bodyPr/>
        <a:lstStyle/>
        <a:p>
          <a:endParaRPr lang="en-US"/>
        </a:p>
      </dgm:t>
    </dgm:pt>
    <dgm:pt modelId="{0AB26A2A-FF52-4A2F-8F96-F76D8AB9D2F4}" type="sibTrans" cxnId="{22479FE6-810F-4C10-8CDE-73769BCB246B}">
      <dgm:prSet/>
      <dgm:spPr/>
      <dgm:t>
        <a:bodyPr/>
        <a:lstStyle/>
        <a:p>
          <a:endParaRPr lang="en-US"/>
        </a:p>
      </dgm:t>
    </dgm:pt>
    <dgm:pt modelId="{EB398502-56DE-4CBA-9DA9-FE8D9FCD58D2}">
      <dgm:prSet/>
      <dgm:spPr/>
      <dgm:t>
        <a:bodyPr/>
        <a:lstStyle/>
        <a:p>
          <a:r>
            <a:rPr lang="en-US" dirty="0"/>
            <a:t>Aim and games of the project. </a:t>
          </a:r>
        </a:p>
      </dgm:t>
    </dgm:pt>
    <dgm:pt modelId="{B02AB411-8C0A-421F-B66D-073630C1881E}" type="parTrans" cxnId="{8AFB999B-36CE-4BB9-BD14-0A3588A8B2C8}">
      <dgm:prSet/>
      <dgm:spPr/>
      <dgm:t>
        <a:bodyPr/>
        <a:lstStyle/>
        <a:p>
          <a:endParaRPr lang="en-GB"/>
        </a:p>
      </dgm:t>
    </dgm:pt>
    <dgm:pt modelId="{E6FA2588-67F1-445D-968A-5560626DD7AC}" type="sibTrans" cxnId="{8AFB999B-36CE-4BB9-BD14-0A3588A8B2C8}">
      <dgm:prSet/>
      <dgm:spPr/>
      <dgm:t>
        <a:bodyPr/>
        <a:lstStyle/>
        <a:p>
          <a:endParaRPr lang="en-GB"/>
        </a:p>
      </dgm:t>
    </dgm:pt>
    <dgm:pt modelId="{22A5D79A-AB86-4C26-9C19-E3A51754FBF9}" type="pres">
      <dgm:prSet presAssocID="{AF0CF81B-8D69-4CDB-A577-80EAC5673697}" presName="Name0" presStyleCnt="0">
        <dgm:presLayoutVars>
          <dgm:dir/>
          <dgm:animLvl val="lvl"/>
          <dgm:resizeHandles val="exact"/>
        </dgm:presLayoutVars>
      </dgm:prSet>
      <dgm:spPr/>
    </dgm:pt>
    <dgm:pt modelId="{B46E559B-8EB0-400B-935F-C500254C1285}" type="pres">
      <dgm:prSet presAssocID="{4121494A-3663-4A37-9945-E7024BBA982B}" presName="linNode" presStyleCnt="0"/>
      <dgm:spPr/>
    </dgm:pt>
    <dgm:pt modelId="{09E37A6A-4721-418B-8BAD-10866CD880B3}" type="pres">
      <dgm:prSet presAssocID="{4121494A-3663-4A37-9945-E7024BBA982B}" presName="parentText" presStyleLbl="node1" presStyleIdx="0" presStyleCnt="4">
        <dgm:presLayoutVars>
          <dgm:chMax val="1"/>
          <dgm:bulletEnabled val="1"/>
        </dgm:presLayoutVars>
      </dgm:prSet>
      <dgm:spPr/>
    </dgm:pt>
    <dgm:pt modelId="{908F3920-8943-46AE-B718-33BA00FC9003}" type="pres">
      <dgm:prSet presAssocID="{4121494A-3663-4A37-9945-E7024BBA982B}" presName="descendantText" presStyleLbl="alignAccFollowNode1" presStyleIdx="0" presStyleCnt="4">
        <dgm:presLayoutVars>
          <dgm:bulletEnabled val="1"/>
        </dgm:presLayoutVars>
      </dgm:prSet>
      <dgm:spPr/>
    </dgm:pt>
    <dgm:pt modelId="{DFB68E45-462A-43A5-8567-68834ECEB66C}" type="pres">
      <dgm:prSet presAssocID="{3F0AB3CD-765E-4CFF-B490-1E43233601D6}" presName="sp" presStyleCnt="0"/>
      <dgm:spPr/>
    </dgm:pt>
    <dgm:pt modelId="{F7A9E590-73A8-4DDE-BDD9-9EBD8DBD26B1}" type="pres">
      <dgm:prSet presAssocID="{B57E8D0D-0E99-4417-A627-517FEAC633B4}" presName="linNode" presStyleCnt="0"/>
      <dgm:spPr/>
    </dgm:pt>
    <dgm:pt modelId="{2A64BB29-51EB-4E0C-8412-F52F083FE8FD}" type="pres">
      <dgm:prSet presAssocID="{B57E8D0D-0E99-4417-A627-517FEAC633B4}" presName="parentText" presStyleLbl="node1" presStyleIdx="1" presStyleCnt="4">
        <dgm:presLayoutVars>
          <dgm:chMax val="1"/>
          <dgm:bulletEnabled val="1"/>
        </dgm:presLayoutVars>
      </dgm:prSet>
      <dgm:spPr/>
    </dgm:pt>
    <dgm:pt modelId="{BA91BC50-EA1E-4316-9EFD-299EC7E5B7DE}" type="pres">
      <dgm:prSet presAssocID="{B57E8D0D-0E99-4417-A627-517FEAC633B4}" presName="descendantText" presStyleLbl="alignAccFollowNode1" presStyleIdx="1" presStyleCnt="4">
        <dgm:presLayoutVars>
          <dgm:bulletEnabled val="1"/>
        </dgm:presLayoutVars>
      </dgm:prSet>
      <dgm:spPr/>
    </dgm:pt>
    <dgm:pt modelId="{37EEC77B-32D7-4A37-9BD6-21E483FB656A}" type="pres">
      <dgm:prSet presAssocID="{40374D00-1190-4CA9-9F42-82CF5897D38F}" presName="sp" presStyleCnt="0"/>
      <dgm:spPr/>
    </dgm:pt>
    <dgm:pt modelId="{C2DAE40A-803D-4A7D-820B-28BE50F7A15A}" type="pres">
      <dgm:prSet presAssocID="{BF8D7D59-918B-42D7-B17E-5D23B4C07C5A}" presName="linNode" presStyleCnt="0"/>
      <dgm:spPr/>
    </dgm:pt>
    <dgm:pt modelId="{8AAEC762-4F4E-4004-89A2-F8341FBC9D04}" type="pres">
      <dgm:prSet presAssocID="{BF8D7D59-918B-42D7-B17E-5D23B4C07C5A}" presName="parentText" presStyleLbl="node1" presStyleIdx="2" presStyleCnt="4">
        <dgm:presLayoutVars>
          <dgm:chMax val="1"/>
          <dgm:bulletEnabled val="1"/>
        </dgm:presLayoutVars>
      </dgm:prSet>
      <dgm:spPr/>
    </dgm:pt>
    <dgm:pt modelId="{6AAB75B0-5BF1-449D-8222-632EE681EC69}" type="pres">
      <dgm:prSet presAssocID="{BF8D7D59-918B-42D7-B17E-5D23B4C07C5A}" presName="descendantText" presStyleLbl="alignAccFollowNode1" presStyleIdx="2" presStyleCnt="4">
        <dgm:presLayoutVars>
          <dgm:bulletEnabled val="1"/>
        </dgm:presLayoutVars>
      </dgm:prSet>
      <dgm:spPr/>
    </dgm:pt>
    <dgm:pt modelId="{D6307904-B697-4132-894D-1CAA58547E04}" type="pres">
      <dgm:prSet presAssocID="{8CFECE9E-6A4E-4035-8666-D661EE6B78CF}" presName="sp" presStyleCnt="0"/>
      <dgm:spPr/>
    </dgm:pt>
    <dgm:pt modelId="{44B14678-ED63-437B-8D5A-75619A83554F}" type="pres">
      <dgm:prSet presAssocID="{4A5FF05E-1C33-4079-8094-B55162AD1997}" presName="linNode" presStyleCnt="0"/>
      <dgm:spPr/>
    </dgm:pt>
    <dgm:pt modelId="{106FBA2C-08AE-4FEB-BB90-E3156E3102CD}" type="pres">
      <dgm:prSet presAssocID="{4A5FF05E-1C33-4079-8094-B55162AD1997}" presName="parentText" presStyleLbl="node1" presStyleIdx="3" presStyleCnt="4">
        <dgm:presLayoutVars>
          <dgm:chMax val="1"/>
          <dgm:bulletEnabled val="1"/>
        </dgm:presLayoutVars>
      </dgm:prSet>
      <dgm:spPr/>
    </dgm:pt>
    <dgm:pt modelId="{B9D50779-5950-4974-8DFE-316A92B4B767}" type="pres">
      <dgm:prSet presAssocID="{4A5FF05E-1C33-4079-8094-B55162AD1997}" presName="descendantText" presStyleLbl="alignAccFollowNode1" presStyleIdx="3" presStyleCnt="4">
        <dgm:presLayoutVars>
          <dgm:bulletEnabled val="1"/>
        </dgm:presLayoutVars>
      </dgm:prSet>
      <dgm:spPr/>
    </dgm:pt>
  </dgm:ptLst>
  <dgm:cxnLst>
    <dgm:cxn modelId="{3E265016-D12C-4F28-B9D2-FD6083D27B09}" srcId="{AF0CF81B-8D69-4CDB-A577-80EAC5673697}" destId="{4121494A-3663-4A37-9945-E7024BBA982B}" srcOrd="0" destOrd="0" parTransId="{B83B0198-CB15-4154-A2EA-15E5CD80A54F}" sibTransId="{3F0AB3CD-765E-4CFF-B490-1E43233601D6}"/>
    <dgm:cxn modelId="{EBFED017-2B9F-4231-BF56-4C4F07981E48}" type="presOf" srcId="{C0D2F6FB-42B2-4250-B63D-18FEDD866529}" destId="{B9D50779-5950-4974-8DFE-316A92B4B767}" srcOrd="0" destOrd="0" presId="urn:microsoft.com/office/officeart/2005/8/layout/vList5"/>
    <dgm:cxn modelId="{85E6DB34-97B7-4BD9-80E5-58FB85540519}" srcId="{AF0CF81B-8D69-4CDB-A577-80EAC5673697}" destId="{B57E8D0D-0E99-4417-A627-517FEAC633B4}" srcOrd="1" destOrd="0" parTransId="{41244B28-CBCC-48CC-ADDA-9038557293A2}" sibTransId="{40374D00-1190-4CA9-9F42-82CF5897D38F}"/>
    <dgm:cxn modelId="{99D2C868-018A-4EF0-9FF8-F74535D8583F}" srcId="{BF8D7D59-918B-42D7-B17E-5D23B4C07C5A}" destId="{6383DB2F-FB81-4A80-90F0-979724E01904}" srcOrd="0" destOrd="0" parTransId="{1028E318-319E-4216-9593-8173CA5C6AA0}" sibTransId="{136B9C05-09FC-47BF-8893-FDE23F75967F}"/>
    <dgm:cxn modelId="{A2427454-006D-4086-BF43-F9F8ABE3A41E}" type="presOf" srcId="{8C418966-CED9-471D-8BEA-2E77B67A83DA}" destId="{BA91BC50-EA1E-4316-9EFD-299EC7E5B7DE}" srcOrd="0" destOrd="0" presId="urn:microsoft.com/office/officeart/2005/8/layout/vList5"/>
    <dgm:cxn modelId="{C6122075-8757-49C7-8BAC-16478E163502}" type="presOf" srcId="{4A5FF05E-1C33-4079-8094-B55162AD1997}" destId="{106FBA2C-08AE-4FEB-BB90-E3156E3102CD}" srcOrd="0" destOrd="0" presId="urn:microsoft.com/office/officeart/2005/8/layout/vList5"/>
    <dgm:cxn modelId="{2C67298E-1450-436B-8088-B2B57A7DC1A0}" type="presOf" srcId="{6383DB2F-FB81-4A80-90F0-979724E01904}" destId="{6AAB75B0-5BF1-449D-8222-632EE681EC69}" srcOrd="0" destOrd="0" presId="urn:microsoft.com/office/officeart/2005/8/layout/vList5"/>
    <dgm:cxn modelId="{07B0D092-E4AB-42FF-8E32-F2EEF8E4834B}" type="presOf" srcId="{AF0CF81B-8D69-4CDB-A577-80EAC5673697}" destId="{22A5D79A-AB86-4C26-9C19-E3A51754FBF9}" srcOrd="0" destOrd="0" presId="urn:microsoft.com/office/officeart/2005/8/layout/vList5"/>
    <dgm:cxn modelId="{8AFB999B-36CE-4BB9-BD14-0A3588A8B2C8}" srcId="{4121494A-3663-4A37-9945-E7024BBA982B}" destId="{EB398502-56DE-4CBA-9DA9-FE8D9FCD58D2}" srcOrd="0" destOrd="0" parTransId="{B02AB411-8C0A-421F-B66D-073630C1881E}" sibTransId="{E6FA2588-67F1-445D-968A-5560626DD7AC}"/>
    <dgm:cxn modelId="{EB3AFC9F-D383-402D-8B31-17473FEFD0F6}" type="presOf" srcId="{EB398502-56DE-4CBA-9DA9-FE8D9FCD58D2}" destId="{908F3920-8943-46AE-B718-33BA00FC9003}" srcOrd="0" destOrd="0" presId="urn:microsoft.com/office/officeart/2005/8/layout/vList5"/>
    <dgm:cxn modelId="{9A0561AD-8AC9-4106-8EEB-5AC515746BF1}" srcId="{AF0CF81B-8D69-4CDB-A577-80EAC5673697}" destId="{4A5FF05E-1C33-4079-8094-B55162AD1997}" srcOrd="3" destOrd="0" parTransId="{054D0737-FBB0-4100-A698-AC9360913EB5}" sibTransId="{48ABF8B2-53BC-4C2C-BB4B-8B5955D6FDDD}"/>
    <dgm:cxn modelId="{373092AE-167F-43D2-9CBF-7A33F1DADDF8}" type="presOf" srcId="{BF8D7D59-918B-42D7-B17E-5D23B4C07C5A}" destId="{8AAEC762-4F4E-4004-89A2-F8341FBC9D04}" srcOrd="0" destOrd="0" presId="urn:microsoft.com/office/officeart/2005/8/layout/vList5"/>
    <dgm:cxn modelId="{731996B0-9700-4E15-8A3D-401EAFDCBA30}" type="presOf" srcId="{B57E8D0D-0E99-4417-A627-517FEAC633B4}" destId="{2A64BB29-51EB-4E0C-8412-F52F083FE8FD}" srcOrd="0" destOrd="0" presId="urn:microsoft.com/office/officeart/2005/8/layout/vList5"/>
    <dgm:cxn modelId="{DC9213BB-9D56-41F6-85FF-67B8C9E580F2}" srcId="{4121494A-3663-4A37-9945-E7024BBA982B}" destId="{A1D33042-0483-4116-9546-98A141EBDA31}" srcOrd="1" destOrd="0" parTransId="{2E382FBE-5710-4B92-BD7D-05101DB080B1}" sibTransId="{EC26B642-83EC-4509-8994-9A1CD91E7188}"/>
    <dgm:cxn modelId="{8C8545C3-B15D-4CF4-88D8-0C1BD3E741A6}" srcId="{B57E8D0D-0E99-4417-A627-517FEAC633B4}" destId="{8C418966-CED9-471D-8BEA-2E77B67A83DA}" srcOrd="0" destOrd="0" parTransId="{B5389FA1-AEBF-471A-A068-41A9C81DA9E5}" sibTransId="{03EDBDFB-902F-4405-B153-FDFEA8837594}"/>
    <dgm:cxn modelId="{50430DD5-08F6-44CD-BABE-958953E207DB}" type="presOf" srcId="{4121494A-3663-4A37-9945-E7024BBA982B}" destId="{09E37A6A-4721-418B-8BAD-10866CD880B3}" srcOrd="0" destOrd="0" presId="urn:microsoft.com/office/officeart/2005/8/layout/vList5"/>
    <dgm:cxn modelId="{1FED32DE-CB02-4B26-AB7B-B119C1A8EBC7}" srcId="{AF0CF81B-8D69-4CDB-A577-80EAC5673697}" destId="{BF8D7D59-918B-42D7-B17E-5D23B4C07C5A}" srcOrd="2" destOrd="0" parTransId="{09DA27C5-14DE-49BE-8A33-B95D8FB6C793}" sibTransId="{8CFECE9E-6A4E-4035-8666-D661EE6B78CF}"/>
    <dgm:cxn modelId="{22479FE6-810F-4C10-8CDE-73769BCB246B}" srcId="{4A5FF05E-1C33-4079-8094-B55162AD1997}" destId="{C0D2F6FB-42B2-4250-B63D-18FEDD866529}" srcOrd="0" destOrd="0" parTransId="{5706D6C1-D561-4B08-B506-60C3C4EC9F12}" sibTransId="{0AB26A2A-FF52-4A2F-8F96-F76D8AB9D2F4}"/>
    <dgm:cxn modelId="{279D78EB-D5EB-49F9-9F7E-FBF7378865CF}" type="presOf" srcId="{A1D33042-0483-4116-9546-98A141EBDA31}" destId="{908F3920-8943-46AE-B718-33BA00FC9003}" srcOrd="0" destOrd="1" presId="urn:microsoft.com/office/officeart/2005/8/layout/vList5"/>
    <dgm:cxn modelId="{165EBA3A-66EC-449B-BAAB-A69162862B35}" type="presParOf" srcId="{22A5D79A-AB86-4C26-9C19-E3A51754FBF9}" destId="{B46E559B-8EB0-400B-935F-C500254C1285}" srcOrd="0" destOrd="0" presId="urn:microsoft.com/office/officeart/2005/8/layout/vList5"/>
    <dgm:cxn modelId="{73D047FC-3546-4B83-9C12-8D7442ECB043}" type="presParOf" srcId="{B46E559B-8EB0-400B-935F-C500254C1285}" destId="{09E37A6A-4721-418B-8BAD-10866CD880B3}" srcOrd="0" destOrd="0" presId="urn:microsoft.com/office/officeart/2005/8/layout/vList5"/>
    <dgm:cxn modelId="{D3421462-242A-41A7-A607-D443E1B79A4D}" type="presParOf" srcId="{B46E559B-8EB0-400B-935F-C500254C1285}" destId="{908F3920-8943-46AE-B718-33BA00FC9003}" srcOrd="1" destOrd="0" presId="urn:microsoft.com/office/officeart/2005/8/layout/vList5"/>
    <dgm:cxn modelId="{4E02AC65-5F95-4ACD-95BF-5DADCC418B51}" type="presParOf" srcId="{22A5D79A-AB86-4C26-9C19-E3A51754FBF9}" destId="{DFB68E45-462A-43A5-8567-68834ECEB66C}" srcOrd="1" destOrd="0" presId="urn:microsoft.com/office/officeart/2005/8/layout/vList5"/>
    <dgm:cxn modelId="{4BB85FD2-A36F-4897-BE07-37F193CB6C64}" type="presParOf" srcId="{22A5D79A-AB86-4C26-9C19-E3A51754FBF9}" destId="{F7A9E590-73A8-4DDE-BDD9-9EBD8DBD26B1}" srcOrd="2" destOrd="0" presId="urn:microsoft.com/office/officeart/2005/8/layout/vList5"/>
    <dgm:cxn modelId="{AC876864-E943-4D6F-AC99-19E1D08A9A5C}" type="presParOf" srcId="{F7A9E590-73A8-4DDE-BDD9-9EBD8DBD26B1}" destId="{2A64BB29-51EB-4E0C-8412-F52F083FE8FD}" srcOrd="0" destOrd="0" presId="urn:microsoft.com/office/officeart/2005/8/layout/vList5"/>
    <dgm:cxn modelId="{BBA2B280-14D2-48FC-8E43-3CE141FE7327}" type="presParOf" srcId="{F7A9E590-73A8-4DDE-BDD9-9EBD8DBD26B1}" destId="{BA91BC50-EA1E-4316-9EFD-299EC7E5B7DE}" srcOrd="1" destOrd="0" presId="urn:microsoft.com/office/officeart/2005/8/layout/vList5"/>
    <dgm:cxn modelId="{13F19983-6F5B-468E-9EEA-9D7450C282BE}" type="presParOf" srcId="{22A5D79A-AB86-4C26-9C19-E3A51754FBF9}" destId="{37EEC77B-32D7-4A37-9BD6-21E483FB656A}" srcOrd="3" destOrd="0" presId="urn:microsoft.com/office/officeart/2005/8/layout/vList5"/>
    <dgm:cxn modelId="{0E2ACA4A-2309-40E1-BDAA-59EF323AD3E4}" type="presParOf" srcId="{22A5D79A-AB86-4C26-9C19-E3A51754FBF9}" destId="{C2DAE40A-803D-4A7D-820B-28BE50F7A15A}" srcOrd="4" destOrd="0" presId="urn:microsoft.com/office/officeart/2005/8/layout/vList5"/>
    <dgm:cxn modelId="{74889028-A54B-4D1C-8C1E-42193E8DD1E3}" type="presParOf" srcId="{C2DAE40A-803D-4A7D-820B-28BE50F7A15A}" destId="{8AAEC762-4F4E-4004-89A2-F8341FBC9D04}" srcOrd="0" destOrd="0" presId="urn:microsoft.com/office/officeart/2005/8/layout/vList5"/>
    <dgm:cxn modelId="{F6E4D12B-4607-42AB-AD77-734BB2163790}" type="presParOf" srcId="{C2DAE40A-803D-4A7D-820B-28BE50F7A15A}" destId="{6AAB75B0-5BF1-449D-8222-632EE681EC69}" srcOrd="1" destOrd="0" presId="urn:microsoft.com/office/officeart/2005/8/layout/vList5"/>
    <dgm:cxn modelId="{0294C646-DE51-4E61-9478-3D947A0F8C02}" type="presParOf" srcId="{22A5D79A-AB86-4C26-9C19-E3A51754FBF9}" destId="{D6307904-B697-4132-894D-1CAA58547E04}" srcOrd="5" destOrd="0" presId="urn:microsoft.com/office/officeart/2005/8/layout/vList5"/>
    <dgm:cxn modelId="{3D71FD90-9720-43FE-AA1E-AB5367668A43}" type="presParOf" srcId="{22A5D79A-AB86-4C26-9C19-E3A51754FBF9}" destId="{44B14678-ED63-437B-8D5A-75619A83554F}" srcOrd="6" destOrd="0" presId="urn:microsoft.com/office/officeart/2005/8/layout/vList5"/>
    <dgm:cxn modelId="{12281B67-BE49-44D3-BDF8-201668CB646B}" type="presParOf" srcId="{44B14678-ED63-437B-8D5A-75619A83554F}" destId="{106FBA2C-08AE-4FEB-BB90-E3156E3102CD}" srcOrd="0" destOrd="0" presId="urn:microsoft.com/office/officeart/2005/8/layout/vList5"/>
    <dgm:cxn modelId="{EA4888D8-B6A8-4C14-8080-2BB9E76E4E69}" type="presParOf" srcId="{44B14678-ED63-437B-8D5A-75619A83554F}" destId="{B9D50779-5950-4974-8DFE-316A92B4B76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237AE2-F41E-4DB4-8886-6F2183E30DBA}"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6B9920CE-5166-4D7F-9658-8EE2348A0646}">
      <dgm:prSet custT="1"/>
      <dgm:spPr>
        <a:ln>
          <a:noFill/>
        </a:ln>
      </dgm:spPr>
      <dgm:t>
        <a:bodyPr/>
        <a:lstStyle/>
        <a:p>
          <a:r>
            <a:rPr lang="en-US" sz="1600"/>
            <a:t>This pack is designed to provide interactive activities to explore sustainability and responsible management in the classroom.</a:t>
          </a:r>
          <a:endParaRPr lang="en-US" sz="1600" dirty="0"/>
        </a:p>
      </dgm:t>
    </dgm:pt>
    <dgm:pt modelId="{72CC29EF-0372-4126-95E0-EB0C5385E89D}" type="parTrans" cxnId="{05B934CA-EFDB-4091-93FA-244CF1738F11}">
      <dgm:prSet/>
      <dgm:spPr/>
      <dgm:t>
        <a:bodyPr/>
        <a:lstStyle/>
        <a:p>
          <a:endParaRPr lang="en-US" sz="2400"/>
        </a:p>
      </dgm:t>
    </dgm:pt>
    <dgm:pt modelId="{7EA9BD7E-6CED-4E83-A0CE-DEA729EBA2F9}" type="sibTrans" cxnId="{05B934CA-EFDB-4091-93FA-244CF1738F11}">
      <dgm:prSet/>
      <dgm:spPr/>
      <dgm:t>
        <a:bodyPr/>
        <a:lstStyle/>
        <a:p>
          <a:endParaRPr lang="en-US" sz="2400"/>
        </a:p>
      </dgm:t>
    </dgm:pt>
    <dgm:pt modelId="{4E5C9C3A-F9DF-4C79-80F7-E7E47D070BB7}">
      <dgm:prSet custT="1"/>
      <dgm:spPr/>
      <dgm:t>
        <a:bodyPr/>
        <a:lstStyle/>
        <a:p>
          <a:r>
            <a:rPr lang="en-US" sz="1600" b="1" dirty="0"/>
            <a:t>Print &amp; Play:</a:t>
          </a:r>
          <a:r>
            <a:rPr lang="en-US" sz="1600" dirty="0"/>
            <a:t> Ready-to-use copies of the card games are available for immediate classroom engagement.</a:t>
          </a:r>
        </a:p>
      </dgm:t>
    </dgm:pt>
    <dgm:pt modelId="{5BD44F72-B037-48B4-B43C-366D837A2E96}" type="parTrans" cxnId="{56A00A2B-DAE8-4944-8702-C96F8010F42C}">
      <dgm:prSet/>
      <dgm:spPr/>
      <dgm:t>
        <a:bodyPr/>
        <a:lstStyle/>
        <a:p>
          <a:endParaRPr lang="en-US" sz="2400"/>
        </a:p>
      </dgm:t>
    </dgm:pt>
    <dgm:pt modelId="{B7D03E88-391F-4C14-ADAC-DA11090C24D2}" type="sibTrans" cxnId="{56A00A2B-DAE8-4944-8702-C96F8010F42C}">
      <dgm:prSet/>
      <dgm:spPr/>
      <dgm:t>
        <a:bodyPr/>
        <a:lstStyle/>
        <a:p>
          <a:endParaRPr lang="en-US" sz="2400"/>
        </a:p>
      </dgm:t>
    </dgm:pt>
    <dgm:pt modelId="{C82FC305-7422-426B-BF54-F7656FD879F4}">
      <dgm:prSet custT="1"/>
      <dgm:spPr/>
      <dgm:t>
        <a:bodyPr/>
        <a:lstStyle/>
        <a:p>
          <a:r>
            <a:rPr lang="en-US" sz="1600" b="1" dirty="0"/>
            <a:t>Accessible Teaching Tools:</a:t>
          </a:r>
          <a:r>
            <a:rPr lang="en-US" sz="1600" dirty="0"/>
            <a:t> These games offer a simple yet effective way to spark conversations about sustainability and responsibility.</a:t>
          </a:r>
        </a:p>
      </dgm:t>
    </dgm:pt>
    <dgm:pt modelId="{A6DD0046-4565-4E2C-B306-1ECBE31C6D46}" type="parTrans" cxnId="{B7A0AE9D-2777-48E5-AB3C-15E4A5A284F9}">
      <dgm:prSet/>
      <dgm:spPr/>
      <dgm:t>
        <a:bodyPr/>
        <a:lstStyle/>
        <a:p>
          <a:endParaRPr lang="en-US" sz="2400"/>
        </a:p>
      </dgm:t>
    </dgm:pt>
    <dgm:pt modelId="{6ECFA234-040D-4DBD-9916-40385BDB91DF}" type="sibTrans" cxnId="{B7A0AE9D-2777-48E5-AB3C-15E4A5A284F9}">
      <dgm:prSet/>
      <dgm:spPr/>
      <dgm:t>
        <a:bodyPr/>
        <a:lstStyle/>
        <a:p>
          <a:endParaRPr lang="en-US" sz="2400"/>
        </a:p>
      </dgm:t>
    </dgm:pt>
    <dgm:pt modelId="{7C976DDA-4A49-4E73-A994-AD323086D4E4}">
      <dgm:prSet custT="1"/>
      <dgm:spPr/>
      <dgm:t>
        <a:bodyPr/>
        <a:lstStyle/>
        <a:p>
          <a:r>
            <a:rPr lang="en-US" sz="1600" b="1" dirty="0"/>
            <a:t>Activity Development:</a:t>
          </a:r>
          <a:r>
            <a:rPr lang="en-US" sz="1600" dirty="0"/>
            <a:t> The materials in this pack provide structured learning experiences that incorporate the game materials and enhance understanding of key concepts.</a:t>
          </a:r>
        </a:p>
      </dgm:t>
    </dgm:pt>
    <dgm:pt modelId="{3270FC7B-8D0D-44E3-A83B-5AEDA9F4E319}" type="parTrans" cxnId="{7A41EFB2-265E-4766-AF8F-C45219F33BBD}">
      <dgm:prSet/>
      <dgm:spPr/>
      <dgm:t>
        <a:bodyPr/>
        <a:lstStyle/>
        <a:p>
          <a:endParaRPr lang="en-US" sz="2400"/>
        </a:p>
      </dgm:t>
    </dgm:pt>
    <dgm:pt modelId="{0ADF4BCB-1FF8-488A-AFF4-23455893CFC3}" type="sibTrans" cxnId="{7A41EFB2-265E-4766-AF8F-C45219F33BBD}">
      <dgm:prSet/>
      <dgm:spPr/>
      <dgm:t>
        <a:bodyPr/>
        <a:lstStyle/>
        <a:p>
          <a:endParaRPr lang="en-US" sz="2400"/>
        </a:p>
      </dgm:t>
    </dgm:pt>
    <dgm:pt modelId="{9CEBBE65-F237-4696-8E59-0D9F90B36B04}">
      <dgm:prSet custT="1"/>
      <dgm:spPr/>
      <dgm:t>
        <a:bodyPr/>
        <a:lstStyle/>
        <a:p>
          <a:r>
            <a:rPr lang="en-US" sz="1600" b="1" dirty="0"/>
            <a:t>Flexible Adaptation:</a:t>
          </a:r>
          <a:r>
            <a:rPr lang="en-US" sz="1600" dirty="0"/>
            <a:t> Educators are encouraged to tailor these resources to best fit their students’ needs and learning environment.</a:t>
          </a:r>
        </a:p>
      </dgm:t>
    </dgm:pt>
    <dgm:pt modelId="{4D3C19CC-3B71-46E2-AB13-6E11C7BF23BA}" type="parTrans" cxnId="{AECA2CA3-CFFE-4D4A-9F08-93BC2375617D}">
      <dgm:prSet/>
      <dgm:spPr/>
      <dgm:t>
        <a:bodyPr/>
        <a:lstStyle/>
        <a:p>
          <a:endParaRPr lang="en-US" sz="2400"/>
        </a:p>
      </dgm:t>
    </dgm:pt>
    <dgm:pt modelId="{EEC214A0-EDE4-453B-ABC4-B6DADD5830B1}" type="sibTrans" cxnId="{AECA2CA3-CFFE-4D4A-9F08-93BC2375617D}">
      <dgm:prSet/>
      <dgm:spPr/>
      <dgm:t>
        <a:bodyPr/>
        <a:lstStyle/>
        <a:p>
          <a:endParaRPr lang="en-US" sz="2400"/>
        </a:p>
      </dgm:t>
    </dgm:pt>
    <dgm:pt modelId="{91EB2989-9876-4910-8EEE-3B1B0813C861}" type="pres">
      <dgm:prSet presAssocID="{C0237AE2-F41E-4DB4-8886-6F2183E30DBA}" presName="linear" presStyleCnt="0">
        <dgm:presLayoutVars>
          <dgm:animLvl val="lvl"/>
          <dgm:resizeHandles val="exact"/>
        </dgm:presLayoutVars>
      </dgm:prSet>
      <dgm:spPr/>
    </dgm:pt>
    <dgm:pt modelId="{5AC29636-C51E-41B0-99ED-C11101AB912F}" type="pres">
      <dgm:prSet presAssocID="{6B9920CE-5166-4D7F-9658-8EE2348A0646}" presName="parentText" presStyleLbl="node1" presStyleIdx="0" presStyleCnt="5" custLinFactY="-8660" custLinFactNeighborY="-100000">
        <dgm:presLayoutVars>
          <dgm:chMax val="0"/>
          <dgm:bulletEnabled val="1"/>
        </dgm:presLayoutVars>
      </dgm:prSet>
      <dgm:spPr/>
    </dgm:pt>
    <dgm:pt modelId="{757F254B-A68F-496F-B5EC-9F4D26F3940A}" type="pres">
      <dgm:prSet presAssocID="{7EA9BD7E-6CED-4E83-A0CE-DEA729EBA2F9}" presName="spacer" presStyleCnt="0"/>
      <dgm:spPr/>
    </dgm:pt>
    <dgm:pt modelId="{841CE016-D39F-4ECD-9F14-962483B27B95}" type="pres">
      <dgm:prSet presAssocID="{4E5C9C3A-F9DF-4C79-80F7-E7E47D070BB7}" presName="parentText" presStyleLbl="node1" presStyleIdx="1" presStyleCnt="5">
        <dgm:presLayoutVars>
          <dgm:chMax val="0"/>
          <dgm:bulletEnabled val="1"/>
        </dgm:presLayoutVars>
      </dgm:prSet>
      <dgm:spPr/>
    </dgm:pt>
    <dgm:pt modelId="{02FFE2F4-64FA-4AFC-B3CE-7C278205AF26}" type="pres">
      <dgm:prSet presAssocID="{B7D03E88-391F-4C14-ADAC-DA11090C24D2}" presName="spacer" presStyleCnt="0"/>
      <dgm:spPr/>
    </dgm:pt>
    <dgm:pt modelId="{C5F9A484-3AFA-4A0C-84C3-E24FF6555874}" type="pres">
      <dgm:prSet presAssocID="{C82FC305-7422-426B-BF54-F7656FD879F4}" presName="parentText" presStyleLbl="node1" presStyleIdx="2" presStyleCnt="5">
        <dgm:presLayoutVars>
          <dgm:chMax val="0"/>
          <dgm:bulletEnabled val="1"/>
        </dgm:presLayoutVars>
      </dgm:prSet>
      <dgm:spPr/>
    </dgm:pt>
    <dgm:pt modelId="{8D0A7948-8083-4B9C-B0D8-987DE62D9C38}" type="pres">
      <dgm:prSet presAssocID="{6ECFA234-040D-4DBD-9916-40385BDB91DF}" presName="spacer" presStyleCnt="0"/>
      <dgm:spPr/>
    </dgm:pt>
    <dgm:pt modelId="{BFA85563-C3BE-41AE-8F19-0DE84AF8446F}" type="pres">
      <dgm:prSet presAssocID="{7C976DDA-4A49-4E73-A994-AD323086D4E4}" presName="parentText" presStyleLbl="node1" presStyleIdx="3" presStyleCnt="5">
        <dgm:presLayoutVars>
          <dgm:chMax val="0"/>
          <dgm:bulletEnabled val="1"/>
        </dgm:presLayoutVars>
      </dgm:prSet>
      <dgm:spPr/>
    </dgm:pt>
    <dgm:pt modelId="{5AD42E6B-AF9B-4EEB-AE49-524B634029F0}" type="pres">
      <dgm:prSet presAssocID="{0ADF4BCB-1FF8-488A-AFF4-23455893CFC3}" presName="spacer" presStyleCnt="0"/>
      <dgm:spPr/>
    </dgm:pt>
    <dgm:pt modelId="{9BD48C33-D345-43AB-AC8B-09AEC2BC99AE}" type="pres">
      <dgm:prSet presAssocID="{9CEBBE65-F237-4696-8E59-0D9F90B36B04}" presName="parentText" presStyleLbl="node1" presStyleIdx="4" presStyleCnt="5">
        <dgm:presLayoutVars>
          <dgm:chMax val="0"/>
          <dgm:bulletEnabled val="1"/>
        </dgm:presLayoutVars>
      </dgm:prSet>
      <dgm:spPr/>
    </dgm:pt>
  </dgm:ptLst>
  <dgm:cxnLst>
    <dgm:cxn modelId="{56A00A2B-DAE8-4944-8702-C96F8010F42C}" srcId="{C0237AE2-F41E-4DB4-8886-6F2183E30DBA}" destId="{4E5C9C3A-F9DF-4C79-80F7-E7E47D070BB7}" srcOrd="1" destOrd="0" parTransId="{5BD44F72-B037-48B4-B43C-366D837A2E96}" sibTransId="{B7D03E88-391F-4C14-ADAC-DA11090C24D2}"/>
    <dgm:cxn modelId="{2E5B9B39-3359-4440-B75A-4B6807AB9EAA}" type="presOf" srcId="{C0237AE2-F41E-4DB4-8886-6F2183E30DBA}" destId="{91EB2989-9876-4910-8EEE-3B1B0813C861}" srcOrd="0" destOrd="0" presId="urn:microsoft.com/office/officeart/2005/8/layout/vList2"/>
    <dgm:cxn modelId="{B1F8533D-33A8-4C8F-A141-94751A72C445}" type="presOf" srcId="{4E5C9C3A-F9DF-4C79-80F7-E7E47D070BB7}" destId="{841CE016-D39F-4ECD-9F14-962483B27B95}" srcOrd="0" destOrd="0" presId="urn:microsoft.com/office/officeart/2005/8/layout/vList2"/>
    <dgm:cxn modelId="{B7A0AE9D-2777-48E5-AB3C-15E4A5A284F9}" srcId="{C0237AE2-F41E-4DB4-8886-6F2183E30DBA}" destId="{C82FC305-7422-426B-BF54-F7656FD879F4}" srcOrd="2" destOrd="0" parTransId="{A6DD0046-4565-4E2C-B306-1ECBE31C6D46}" sibTransId="{6ECFA234-040D-4DBD-9916-40385BDB91DF}"/>
    <dgm:cxn modelId="{AECA2CA3-CFFE-4D4A-9F08-93BC2375617D}" srcId="{C0237AE2-F41E-4DB4-8886-6F2183E30DBA}" destId="{9CEBBE65-F237-4696-8E59-0D9F90B36B04}" srcOrd="4" destOrd="0" parTransId="{4D3C19CC-3B71-46E2-AB13-6E11C7BF23BA}" sibTransId="{EEC214A0-EDE4-453B-ABC4-B6DADD5830B1}"/>
    <dgm:cxn modelId="{7A41EFB2-265E-4766-AF8F-C45219F33BBD}" srcId="{C0237AE2-F41E-4DB4-8886-6F2183E30DBA}" destId="{7C976DDA-4A49-4E73-A994-AD323086D4E4}" srcOrd="3" destOrd="0" parTransId="{3270FC7B-8D0D-44E3-A83B-5AEDA9F4E319}" sibTransId="{0ADF4BCB-1FF8-488A-AFF4-23455893CFC3}"/>
    <dgm:cxn modelId="{2D4938BA-AABF-414D-9987-B541AFA0BEC7}" type="presOf" srcId="{6B9920CE-5166-4D7F-9658-8EE2348A0646}" destId="{5AC29636-C51E-41B0-99ED-C11101AB912F}" srcOrd="0" destOrd="0" presId="urn:microsoft.com/office/officeart/2005/8/layout/vList2"/>
    <dgm:cxn modelId="{546043C5-1562-48FE-81FE-856345CE712E}" type="presOf" srcId="{9CEBBE65-F237-4696-8E59-0D9F90B36B04}" destId="{9BD48C33-D345-43AB-AC8B-09AEC2BC99AE}" srcOrd="0" destOrd="0" presId="urn:microsoft.com/office/officeart/2005/8/layout/vList2"/>
    <dgm:cxn modelId="{05B934CA-EFDB-4091-93FA-244CF1738F11}" srcId="{C0237AE2-F41E-4DB4-8886-6F2183E30DBA}" destId="{6B9920CE-5166-4D7F-9658-8EE2348A0646}" srcOrd="0" destOrd="0" parTransId="{72CC29EF-0372-4126-95E0-EB0C5385E89D}" sibTransId="{7EA9BD7E-6CED-4E83-A0CE-DEA729EBA2F9}"/>
    <dgm:cxn modelId="{F8021FEF-C50F-48C8-83DC-32CE3DE875F7}" type="presOf" srcId="{7C976DDA-4A49-4E73-A994-AD323086D4E4}" destId="{BFA85563-C3BE-41AE-8F19-0DE84AF8446F}" srcOrd="0" destOrd="0" presId="urn:microsoft.com/office/officeart/2005/8/layout/vList2"/>
    <dgm:cxn modelId="{CCA44CFC-BFEC-468D-BCEE-EEB3C074BBD2}" type="presOf" srcId="{C82FC305-7422-426B-BF54-F7656FD879F4}" destId="{C5F9A484-3AFA-4A0C-84C3-E24FF6555874}" srcOrd="0" destOrd="0" presId="urn:microsoft.com/office/officeart/2005/8/layout/vList2"/>
    <dgm:cxn modelId="{2C279551-9C44-404E-A630-88A6E06B74CD}" type="presParOf" srcId="{91EB2989-9876-4910-8EEE-3B1B0813C861}" destId="{5AC29636-C51E-41B0-99ED-C11101AB912F}" srcOrd="0" destOrd="0" presId="urn:microsoft.com/office/officeart/2005/8/layout/vList2"/>
    <dgm:cxn modelId="{891D4F7E-8450-492C-9C77-50621DA811AE}" type="presParOf" srcId="{91EB2989-9876-4910-8EEE-3B1B0813C861}" destId="{757F254B-A68F-496F-B5EC-9F4D26F3940A}" srcOrd="1" destOrd="0" presId="urn:microsoft.com/office/officeart/2005/8/layout/vList2"/>
    <dgm:cxn modelId="{2703F577-06B5-4B21-966A-B186B6C73CDD}" type="presParOf" srcId="{91EB2989-9876-4910-8EEE-3B1B0813C861}" destId="{841CE016-D39F-4ECD-9F14-962483B27B95}" srcOrd="2" destOrd="0" presId="urn:microsoft.com/office/officeart/2005/8/layout/vList2"/>
    <dgm:cxn modelId="{EE8CD4F3-C041-447D-97DD-23413C41749D}" type="presParOf" srcId="{91EB2989-9876-4910-8EEE-3B1B0813C861}" destId="{02FFE2F4-64FA-4AFC-B3CE-7C278205AF26}" srcOrd="3" destOrd="0" presId="urn:microsoft.com/office/officeart/2005/8/layout/vList2"/>
    <dgm:cxn modelId="{23CF6AF7-19BF-4AC5-B5B6-0B698C46E30D}" type="presParOf" srcId="{91EB2989-9876-4910-8EEE-3B1B0813C861}" destId="{C5F9A484-3AFA-4A0C-84C3-E24FF6555874}" srcOrd="4" destOrd="0" presId="urn:microsoft.com/office/officeart/2005/8/layout/vList2"/>
    <dgm:cxn modelId="{6B6AC75B-C4FF-4919-B44E-9E1F3F0EB735}" type="presParOf" srcId="{91EB2989-9876-4910-8EEE-3B1B0813C861}" destId="{8D0A7948-8083-4B9C-B0D8-987DE62D9C38}" srcOrd="5" destOrd="0" presId="urn:microsoft.com/office/officeart/2005/8/layout/vList2"/>
    <dgm:cxn modelId="{7EF4358D-ED91-457D-BF04-4D2FF217949F}" type="presParOf" srcId="{91EB2989-9876-4910-8EEE-3B1B0813C861}" destId="{BFA85563-C3BE-41AE-8F19-0DE84AF8446F}" srcOrd="6" destOrd="0" presId="urn:microsoft.com/office/officeart/2005/8/layout/vList2"/>
    <dgm:cxn modelId="{D2838D41-00A3-4B19-A25E-F87D630FF2A3}" type="presParOf" srcId="{91EB2989-9876-4910-8EEE-3B1B0813C861}" destId="{5AD42E6B-AF9B-4EEB-AE49-524B634029F0}" srcOrd="7" destOrd="0" presId="urn:microsoft.com/office/officeart/2005/8/layout/vList2"/>
    <dgm:cxn modelId="{5D076BFC-C9F3-4F48-8990-A5FA964B7306}" type="presParOf" srcId="{91EB2989-9876-4910-8EEE-3B1B0813C861}" destId="{9BD48C33-D345-43AB-AC8B-09AEC2BC99A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692487-8F8D-409E-96F6-ECF5C84DA163}"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n-US"/>
        </a:p>
      </dgm:t>
    </dgm:pt>
    <dgm:pt modelId="{892ED525-6FB6-48E0-9E9B-48C6EE46EE35}">
      <dgm:prSet/>
      <dgm:spPr/>
      <dgm:t>
        <a:bodyPr/>
        <a:lstStyle/>
        <a:p>
          <a:r>
            <a:rPr lang="en-GB" b="1" dirty="0"/>
            <a:t>The 17 SDGs</a:t>
          </a:r>
          <a:endParaRPr lang="en-US" dirty="0"/>
        </a:p>
      </dgm:t>
    </dgm:pt>
    <dgm:pt modelId="{086ABFC9-E6DE-4D3B-9CFE-499DE734A972}" type="parTrans" cxnId="{6E4F681D-1AE4-4F00-8405-5518C245E01C}">
      <dgm:prSet/>
      <dgm:spPr/>
      <dgm:t>
        <a:bodyPr/>
        <a:lstStyle/>
        <a:p>
          <a:endParaRPr lang="en-US"/>
        </a:p>
      </dgm:t>
    </dgm:pt>
    <dgm:pt modelId="{60EA55FC-437C-4489-A6D4-DD5CE8086827}" type="sibTrans" cxnId="{6E4F681D-1AE4-4F00-8405-5518C245E01C}">
      <dgm:prSet/>
      <dgm:spPr/>
      <dgm:t>
        <a:bodyPr/>
        <a:lstStyle/>
        <a:p>
          <a:endParaRPr lang="en-US"/>
        </a:p>
      </dgm:t>
    </dgm:pt>
    <dgm:pt modelId="{7D2C82E5-75A4-4012-BEF3-80827D68E203}">
      <dgm:prSet/>
      <dgm:spPr/>
      <dgm:t>
        <a:bodyPr/>
        <a:lstStyle/>
        <a:p>
          <a:r>
            <a:rPr lang="en-GB">
              <a:hlinkClick xmlns:r="http://schemas.openxmlformats.org/officeDocument/2006/relationships" r:id="rId1"/>
            </a:rPr>
            <a:t>https://sdgs.un.org/goals</a:t>
          </a:r>
          <a:endParaRPr lang="en-US"/>
        </a:p>
      </dgm:t>
    </dgm:pt>
    <dgm:pt modelId="{9F26C24E-5319-428A-9039-F9265851E903}" type="parTrans" cxnId="{3BB64A93-15F7-4E9F-A1BE-5F9537D1D2DC}">
      <dgm:prSet/>
      <dgm:spPr/>
      <dgm:t>
        <a:bodyPr/>
        <a:lstStyle/>
        <a:p>
          <a:endParaRPr lang="en-US"/>
        </a:p>
      </dgm:t>
    </dgm:pt>
    <dgm:pt modelId="{D8184C5A-6405-47FC-A900-A927E7DD76EE}" type="sibTrans" cxnId="{3BB64A93-15F7-4E9F-A1BE-5F9537D1D2DC}">
      <dgm:prSet/>
      <dgm:spPr/>
      <dgm:t>
        <a:bodyPr/>
        <a:lstStyle/>
        <a:p>
          <a:endParaRPr lang="en-US"/>
        </a:p>
      </dgm:t>
    </dgm:pt>
    <dgm:pt modelId="{F0BFFF97-F46B-427F-B894-86885943B29D}">
      <dgm:prSet/>
      <dgm:spPr/>
      <dgm:t>
        <a:bodyPr/>
        <a:lstStyle/>
        <a:p>
          <a:r>
            <a:rPr lang="en-GB" b="1"/>
            <a:t>The 170  Actions Series</a:t>
          </a:r>
          <a:r>
            <a:rPr lang="en-GB"/>
            <a:t> </a:t>
          </a:r>
          <a:endParaRPr lang="en-US"/>
        </a:p>
      </dgm:t>
    </dgm:pt>
    <dgm:pt modelId="{628A9257-B7A8-4E4A-A1AB-D0F8D02F8BC9}" type="parTrans" cxnId="{C9FEE9EB-3B1E-44B9-B0E7-C5B5332AC995}">
      <dgm:prSet/>
      <dgm:spPr/>
      <dgm:t>
        <a:bodyPr/>
        <a:lstStyle/>
        <a:p>
          <a:endParaRPr lang="en-US"/>
        </a:p>
      </dgm:t>
    </dgm:pt>
    <dgm:pt modelId="{CBAA8DBC-45D6-48E7-B8C6-4245B990EFB3}" type="sibTrans" cxnId="{C9FEE9EB-3B1E-44B9-B0E7-C5B5332AC995}">
      <dgm:prSet/>
      <dgm:spPr/>
      <dgm:t>
        <a:bodyPr/>
        <a:lstStyle/>
        <a:p>
          <a:endParaRPr lang="en-US"/>
        </a:p>
      </dgm:t>
    </dgm:pt>
    <dgm:pt modelId="{CF122494-CF36-4E0A-BBC6-27281FA61D57}">
      <dgm:prSet/>
      <dgm:spPr/>
      <dgm:t>
        <a:bodyPr/>
        <a:lstStyle/>
        <a:p>
          <a:r>
            <a:rPr lang="en-GB">
              <a:hlinkClick xmlns:r="http://schemas.openxmlformats.org/officeDocument/2006/relationships" r:id="rId2"/>
            </a:rPr>
            <a:t>https://www.ungeneva.org/en/engage/action</a:t>
          </a:r>
          <a:r>
            <a:rPr lang="en-GB"/>
            <a:t> </a:t>
          </a:r>
          <a:endParaRPr lang="en-US"/>
        </a:p>
      </dgm:t>
    </dgm:pt>
    <dgm:pt modelId="{3DF3191C-CF55-4D27-81B1-BD95A5A6CB9A}" type="parTrans" cxnId="{D8782E1D-778B-4FAE-A8B3-47407D3D9518}">
      <dgm:prSet/>
      <dgm:spPr/>
      <dgm:t>
        <a:bodyPr/>
        <a:lstStyle/>
        <a:p>
          <a:endParaRPr lang="en-US"/>
        </a:p>
      </dgm:t>
    </dgm:pt>
    <dgm:pt modelId="{D0EC99DD-0C1C-4A36-BAE4-F99418544F9B}" type="sibTrans" cxnId="{D8782E1D-778B-4FAE-A8B3-47407D3D9518}">
      <dgm:prSet/>
      <dgm:spPr/>
      <dgm:t>
        <a:bodyPr/>
        <a:lstStyle/>
        <a:p>
          <a:endParaRPr lang="en-US"/>
        </a:p>
      </dgm:t>
    </dgm:pt>
    <dgm:pt modelId="{78A3B8C8-C138-4762-8E7C-2C466CE4F1D4}">
      <dgm:prSet/>
      <dgm:spPr/>
      <dgm:t>
        <a:bodyPr/>
        <a:lstStyle/>
        <a:p>
          <a:r>
            <a:rPr lang="en-GB" b="1"/>
            <a:t>Integrating SDGs into Teaching</a:t>
          </a:r>
          <a:endParaRPr lang="en-US"/>
        </a:p>
      </dgm:t>
    </dgm:pt>
    <dgm:pt modelId="{7552E1D0-0800-4C3F-A5D6-CD2E5BE2E4CD}" type="parTrans" cxnId="{7B53CB86-9629-4EA1-9AEB-C606C91CCD55}">
      <dgm:prSet/>
      <dgm:spPr/>
      <dgm:t>
        <a:bodyPr/>
        <a:lstStyle/>
        <a:p>
          <a:endParaRPr lang="en-US"/>
        </a:p>
      </dgm:t>
    </dgm:pt>
    <dgm:pt modelId="{68101311-823F-4548-A538-127B997113D1}" type="sibTrans" cxnId="{7B53CB86-9629-4EA1-9AEB-C606C91CCD55}">
      <dgm:prSet/>
      <dgm:spPr/>
      <dgm:t>
        <a:bodyPr/>
        <a:lstStyle/>
        <a:p>
          <a:endParaRPr lang="en-US"/>
        </a:p>
      </dgm:t>
    </dgm:pt>
    <dgm:pt modelId="{D9E6561B-A6E8-41C9-BE96-CD21CFF9FF3A}">
      <dgm:prSet/>
      <dgm:spPr/>
      <dgm:t>
        <a:bodyPr/>
        <a:lstStyle/>
        <a:p>
          <a:r>
            <a:rPr lang="en-GB">
              <a:hlinkClick xmlns:r="http://schemas.openxmlformats.org/officeDocument/2006/relationships" r:id="rId3"/>
            </a:rPr>
            <a:t>https://www.unprme.org/sdg-integrations/</a:t>
          </a:r>
          <a:r>
            <a:rPr lang="en-GB"/>
            <a:t> </a:t>
          </a:r>
          <a:endParaRPr lang="en-US"/>
        </a:p>
      </dgm:t>
    </dgm:pt>
    <dgm:pt modelId="{105D6F1A-F059-4DDA-A0EA-6EAA8C8105F2}" type="parTrans" cxnId="{CAF5ECDF-F702-41DF-ABEA-B0DD8DBE36B6}">
      <dgm:prSet/>
      <dgm:spPr/>
      <dgm:t>
        <a:bodyPr/>
        <a:lstStyle/>
        <a:p>
          <a:endParaRPr lang="en-US"/>
        </a:p>
      </dgm:t>
    </dgm:pt>
    <dgm:pt modelId="{8DE47B8B-28F8-431B-BDCB-C2832E6446CC}" type="sibTrans" cxnId="{CAF5ECDF-F702-41DF-ABEA-B0DD8DBE36B6}">
      <dgm:prSet/>
      <dgm:spPr/>
      <dgm:t>
        <a:bodyPr/>
        <a:lstStyle/>
        <a:p>
          <a:endParaRPr lang="en-US"/>
        </a:p>
      </dgm:t>
    </dgm:pt>
    <dgm:pt modelId="{7B8922CE-FA7C-4837-AB55-A49703653EAF}">
      <dgm:prSet/>
      <dgm:spPr/>
      <dgm:t>
        <a:bodyPr/>
        <a:lstStyle/>
        <a:p>
          <a:r>
            <a:rPr lang="en-GB" b="1"/>
            <a:t>I5 Playbook</a:t>
          </a:r>
          <a:r>
            <a:rPr lang="en-GB"/>
            <a:t> </a:t>
          </a:r>
          <a:endParaRPr lang="en-US"/>
        </a:p>
      </dgm:t>
    </dgm:pt>
    <dgm:pt modelId="{BF0BC368-8217-4AE5-B1AB-68CD6BE15771}" type="parTrans" cxnId="{5DC8643C-B6C8-4E98-B683-E31C146B64E8}">
      <dgm:prSet/>
      <dgm:spPr/>
      <dgm:t>
        <a:bodyPr/>
        <a:lstStyle/>
        <a:p>
          <a:endParaRPr lang="en-US"/>
        </a:p>
      </dgm:t>
    </dgm:pt>
    <dgm:pt modelId="{865B4E2A-E91E-434A-BD9D-5F88D42D390C}" type="sibTrans" cxnId="{5DC8643C-B6C8-4E98-B683-E31C146B64E8}">
      <dgm:prSet/>
      <dgm:spPr/>
      <dgm:t>
        <a:bodyPr/>
        <a:lstStyle/>
        <a:p>
          <a:endParaRPr lang="en-US"/>
        </a:p>
      </dgm:t>
    </dgm:pt>
    <dgm:pt modelId="{4D60B7C3-1AF2-49D0-B5F4-5967D0AA6932}">
      <dgm:prSet/>
      <dgm:spPr/>
      <dgm:t>
        <a:bodyPr/>
        <a:lstStyle/>
        <a:p>
          <a:r>
            <a:rPr lang="en-GB">
              <a:hlinkClick xmlns:r="http://schemas.openxmlformats.org/officeDocument/2006/relationships" r:id="rId4"/>
            </a:rPr>
            <a:t>https://www.i5playbook.org/</a:t>
          </a:r>
          <a:r>
            <a:rPr lang="en-GB"/>
            <a:t> </a:t>
          </a:r>
          <a:endParaRPr lang="en-US"/>
        </a:p>
      </dgm:t>
    </dgm:pt>
    <dgm:pt modelId="{C46D90B1-D7B3-4598-A476-CD2B4123E413}" type="parTrans" cxnId="{A57E2AFF-5DCC-40B3-B74A-CF2FDD64B434}">
      <dgm:prSet/>
      <dgm:spPr/>
      <dgm:t>
        <a:bodyPr/>
        <a:lstStyle/>
        <a:p>
          <a:endParaRPr lang="en-US"/>
        </a:p>
      </dgm:t>
    </dgm:pt>
    <dgm:pt modelId="{5376475F-54CB-4CD4-A672-B69432C0FC93}" type="sibTrans" cxnId="{A57E2AFF-5DCC-40B3-B74A-CF2FDD64B434}">
      <dgm:prSet/>
      <dgm:spPr/>
      <dgm:t>
        <a:bodyPr/>
        <a:lstStyle/>
        <a:p>
          <a:endParaRPr lang="en-US"/>
        </a:p>
      </dgm:t>
    </dgm:pt>
    <dgm:pt modelId="{40268570-F2C4-4D28-8A28-C57801B761D5}" type="pres">
      <dgm:prSet presAssocID="{91692487-8F8D-409E-96F6-ECF5C84DA163}" presName="Name0" presStyleCnt="0">
        <dgm:presLayoutVars>
          <dgm:dir/>
          <dgm:animLvl val="lvl"/>
          <dgm:resizeHandles val="exact"/>
        </dgm:presLayoutVars>
      </dgm:prSet>
      <dgm:spPr/>
    </dgm:pt>
    <dgm:pt modelId="{F354EA8F-E913-4371-A39A-0980E9EAC5AC}" type="pres">
      <dgm:prSet presAssocID="{892ED525-6FB6-48E0-9E9B-48C6EE46EE35}" presName="linNode" presStyleCnt="0"/>
      <dgm:spPr/>
    </dgm:pt>
    <dgm:pt modelId="{D0C5D1B1-0ABB-41B8-923F-094995E82C6C}" type="pres">
      <dgm:prSet presAssocID="{892ED525-6FB6-48E0-9E9B-48C6EE46EE35}" presName="parentText" presStyleLbl="node1" presStyleIdx="0" presStyleCnt="4">
        <dgm:presLayoutVars>
          <dgm:chMax val="1"/>
          <dgm:bulletEnabled val="1"/>
        </dgm:presLayoutVars>
      </dgm:prSet>
      <dgm:spPr/>
    </dgm:pt>
    <dgm:pt modelId="{A6665CE1-0A6D-43DD-B932-E6DCD4C663CA}" type="pres">
      <dgm:prSet presAssocID="{892ED525-6FB6-48E0-9E9B-48C6EE46EE35}" presName="descendantText" presStyleLbl="alignAccFollowNode1" presStyleIdx="0" presStyleCnt="4">
        <dgm:presLayoutVars>
          <dgm:bulletEnabled val="1"/>
        </dgm:presLayoutVars>
      </dgm:prSet>
      <dgm:spPr/>
    </dgm:pt>
    <dgm:pt modelId="{5A359B06-47B4-45DD-A72F-69FB5B7E078E}" type="pres">
      <dgm:prSet presAssocID="{60EA55FC-437C-4489-A6D4-DD5CE8086827}" presName="sp" presStyleCnt="0"/>
      <dgm:spPr/>
    </dgm:pt>
    <dgm:pt modelId="{4E67E2BC-8C15-4ECD-AE9F-E42AF45C3B83}" type="pres">
      <dgm:prSet presAssocID="{F0BFFF97-F46B-427F-B894-86885943B29D}" presName="linNode" presStyleCnt="0"/>
      <dgm:spPr/>
    </dgm:pt>
    <dgm:pt modelId="{EFE8CA24-9E56-4953-B74D-DD11C05615BE}" type="pres">
      <dgm:prSet presAssocID="{F0BFFF97-F46B-427F-B894-86885943B29D}" presName="parentText" presStyleLbl="node1" presStyleIdx="1" presStyleCnt="4">
        <dgm:presLayoutVars>
          <dgm:chMax val="1"/>
          <dgm:bulletEnabled val="1"/>
        </dgm:presLayoutVars>
      </dgm:prSet>
      <dgm:spPr/>
    </dgm:pt>
    <dgm:pt modelId="{BC4E9B81-B045-4751-AC71-23CD9FA42F6A}" type="pres">
      <dgm:prSet presAssocID="{F0BFFF97-F46B-427F-B894-86885943B29D}" presName="descendantText" presStyleLbl="alignAccFollowNode1" presStyleIdx="1" presStyleCnt="4">
        <dgm:presLayoutVars>
          <dgm:bulletEnabled val="1"/>
        </dgm:presLayoutVars>
      </dgm:prSet>
      <dgm:spPr/>
    </dgm:pt>
    <dgm:pt modelId="{AF1C630D-755B-4626-8718-30032F108227}" type="pres">
      <dgm:prSet presAssocID="{CBAA8DBC-45D6-48E7-B8C6-4245B990EFB3}" presName="sp" presStyleCnt="0"/>
      <dgm:spPr/>
    </dgm:pt>
    <dgm:pt modelId="{3CE5AAA7-4A6D-4DAE-BB10-C204F3F1DE04}" type="pres">
      <dgm:prSet presAssocID="{78A3B8C8-C138-4762-8E7C-2C466CE4F1D4}" presName="linNode" presStyleCnt="0"/>
      <dgm:spPr/>
    </dgm:pt>
    <dgm:pt modelId="{4D515B0C-AC58-43B7-8C86-221AFAB2F0BC}" type="pres">
      <dgm:prSet presAssocID="{78A3B8C8-C138-4762-8E7C-2C466CE4F1D4}" presName="parentText" presStyleLbl="node1" presStyleIdx="2" presStyleCnt="4">
        <dgm:presLayoutVars>
          <dgm:chMax val="1"/>
          <dgm:bulletEnabled val="1"/>
        </dgm:presLayoutVars>
      </dgm:prSet>
      <dgm:spPr/>
    </dgm:pt>
    <dgm:pt modelId="{062D55F1-CB6F-40EF-B4CF-89095BD38DD6}" type="pres">
      <dgm:prSet presAssocID="{78A3B8C8-C138-4762-8E7C-2C466CE4F1D4}" presName="descendantText" presStyleLbl="alignAccFollowNode1" presStyleIdx="2" presStyleCnt="4">
        <dgm:presLayoutVars>
          <dgm:bulletEnabled val="1"/>
        </dgm:presLayoutVars>
      </dgm:prSet>
      <dgm:spPr/>
    </dgm:pt>
    <dgm:pt modelId="{E934D81B-88DD-4965-89B7-0A613B32377F}" type="pres">
      <dgm:prSet presAssocID="{68101311-823F-4548-A538-127B997113D1}" presName="sp" presStyleCnt="0"/>
      <dgm:spPr/>
    </dgm:pt>
    <dgm:pt modelId="{AED06CC8-5CDE-4DF2-A9A3-8464B488E966}" type="pres">
      <dgm:prSet presAssocID="{7B8922CE-FA7C-4837-AB55-A49703653EAF}" presName="linNode" presStyleCnt="0"/>
      <dgm:spPr/>
    </dgm:pt>
    <dgm:pt modelId="{D114B4AB-982A-4EC1-ACB2-BF4CF951FF68}" type="pres">
      <dgm:prSet presAssocID="{7B8922CE-FA7C-4837-AB55-A49703653EAF}" presName="parentText" presStyleLbl="node1" presStyleIdx="3" presStyleCnt="4">
        <dgm:presLayoutVars>
          <dgm:chMax val="1"/>
          <dgm:bulletEnabled val="1"/>
        </dgm:presLayoutVars>
      </dgm:prSet>
      <dgm:spPr/>
    </dgm:pt>
    <dgm:pt modelId="{2C8793EB-03F3-478F-8DC2-2C317E5CE43A}" type="pres">
      <dgm:prSet presAssocID="{7B8922CE-FA7C-4837-AB55-A49703653EAF}" presName="descendantText" presStyleLbl="alignAccFollowNode1" presStyleIdx="3" presStyleCnt="4">
        <dgm:presLayoutVars>
          <dgm:bulletEnabled val="1"/>
        </dgm:presLayoutVars>
      </dgm:prSet>
      <dgm:spPr/>
    </dgm:pt>
  </dgm:ptLst>
  <dgm:cxnLst>
    <dgm:cxn modelId="{BC57870B-57D8-4840-BD6A-EC695DA0AF8E}" type="presOf" srcId="{7D2C82E5-75A4-4012-BEF3-80827D68E203}" destId="{A6665CE1-0A6D-43DD-B932-E6DCD4C663CA}" srcOrd="0" destOrd="0" presId="urn:microsoft.com/office/officeart/2005/8/layout/vList5"/>
    <dgm:cxn modelId="{D8782E1D-778B-4FAE-A8B3-47407D3D9518}" srcId="{F0BFFF97-F46B-427F-B894-86885943B29D}" destId="{CF122494-CF36-4E0A-BBC6-27281FA61D57}" srcOrd="0" destOrd="0" parTransId="{3DF3191C-CF55-4D27-81B1-BD95A5A6CB9A}" sibTransId="{D0EC99DD-0C1C-4A36-BAE4-F99418544F9B}"/>
    <dgm:cxn modelId="{6E4F681D-1AE4-4F00-8405-5518C245E01C}" srcId="{91692487-8F8D-409E-96F6-ECF5C84DA163}" destId="{892ED525-6FB6-48E0-9E9B-48C6EE46EE35}" srcOrd="0" destOrd="0" parTransId="{086ABFC9-E6DE-4D3B-9CFE-499DE734A972}" sibTransId="{60EA55FC-437C-4489-A6D4-DD5CE8086827}"/>
    <dgm:cxn modelId="{2B216726-7F2B-459B-BAF1-5027C3B54874}" type="presOf" srcId="{78A3B8C8-C138-4762-8E7C-2C466CE4F1D4}" destId="{4D515B0C-AC58-43B7-8C86-221AFAB2F0BC}" srcOrd="0" destOrd="0" presId="urn:microsoft.com/office/officeart/2005/8/layout/vList5"/>
    <dgm:cxn modelId="{9A798D2C-07C9-4AEB-9174-FF88A4798D61}" type="presOf" srcId="{91692487-8F8D-409E-96F6-ECF5C84DA163}" destId="{40268570-F2C4-4D28-8A28-C57801B761D5}" srcOrd="0" destOrd="0" presId="urn:microsoft.com/office/officeart/2005/8/layout/vList5"/>
    <dgm:cxn modelId="{81D81230-114F-473D-A8AA-6EA0396E0A71}" type="presOf" srcId="{D9E6561B-A6E8-41C9-BE96-CD21CFF9FF3A}" destId="{062D55F1-CB6F-40EF-B4CF-89095BD38DD6}" srcOrd="0" destOrd="0" presId="urn:microsoft.com/office/officeart/2005/8/layout/vList5"/>
    <dgm:cxn modelId="{F1B7CF32-4E90-453A-824F-8AB0FAB09A43}" type="presOf" srcId="{4D60B7C3-1AF2-49D0-B5F4-5967D0AA6932}" destId="{2C8793EB-03F3-478F-8DC2-2C317E5CE43A}" srcOrd="0" destOrd="0" presId="urn:microsoft.com/office/officeart/2005/8/layout/vList5"/>
    <dgm:cxn modelId="{5DC8643C-B6C8-4E98-B683-E31C146B64E8}" srcId="{91692487-8F8D-409E-96F6-ECF5C84DA163}" destId="{7B8922CE-FA7C-4837-AB55-A49703653EAF}" srcOrd="3" destOrd="0" parTransId="{BF0BC368-8217-4AE5-B1AB-68CD6BE15771}" sibTransId="{865B4E2A-E91E-434A-BD9D-5F88D42D390C}"/>
    <dgm:cxn modelId="{7B53CB86-9629-4EA1-9AEB-C606C91CCD55}" srcId="{91692487-8F8D-409E-96F6-ECF5C84DA163}" destId="{78A3B8C8-C138-4762-8E7C-2C466CE4F1D4}" srcOrd="2" destOrd="0" parTransId="{7552E1D0-0800-4C3F-A5D6-CD2E5BE2E4CD}" sibTransId="{68101311-823F-4548-A538-127B997113D1}"/>
    <dgm:cxn modelId="{3BB64A93-15F7-4E9F-A1BE-5F9537D1D2DC}" srcId="{892ED525-6FB6-48E0-9E9B-48C6EE46EE35}" destId="{7D2C82E5-75A4-4012-BEF3-80827D68E203}" srcOrd="0" destOrd="0" parTransId="{9F26C24E-5319-428A-9039-F9265851E903}" sibTransId="{D8184C5A-6405-47FC-A900-A927E7DD76EE}"/>
    <dgm:cxn modelId="{BD84AAA2-E910-48DA-8C50-A9F844D90891}" type="presOf" srcId="{CF122494-CF36-4E0A-BBC6-27281FA61D57}" destId="{BC4E9B81-B045-4751-AC71-23CD9FA42F6A}" srcOrd="0" destOrd="0" presId="urn:microsoft.com/office/officeart/2005/8/layout/vList5"/>
    <dgm:cxn modelId="{CB6A7EB1-F493-41FE-8FD5-7E93DBA64FE1}" type="presOf" srcId="{7B8922CE-FA7C-4837-AB55-A49703653EAF}" destId="{D114B4AB-982A-4EC1-ACB2-BF4CF951FF68}" srcOrd="0" destOrd="0" presId="urn:microsoft.com/office/officeart/2005/8/layout/vList5"/>
    <dgm:cxn modelId="{A9ACE8D4-2E35-422D-8745-DFAF01F378A5}" type="presOf" srcId="{892ED525-6FB6-48E0-9E9B-48C6EE46EE35}" destId="{D0C5D1B1-0ABB-41B8-923F-094995E82C6C}" srcOrd="0" destOrd="0" presId="urn:microsoft.com/office/officeart/2005/8/layout/vList5"/>
    <dgm:cxn modelId="{CAF5ECDF-F702-41DF-ABEA-B0DD8DBE36B6}" srcId="{78A3B8C8-C138-4762-8E7C-2C466CE4F1D4}" destId="{D9E6561B-A6E8-41C9-BE96-CD21CFF9FF3A}" srcOrd="0" destOrd="0" parTransId="{105D6F1A-F059-4DDA-A0EA-6EAA8C8105F2}" sibTransId="{8DE47B8B-28F8-431B-BDCB-C2832E6446CC}"/>
    <dgm:cxn modelId="{22ADF4E5-98B4-4D82-9CEF-401D7896D70C}" type="presOf" srcId="{F0BFFF97-F46B-427F-B894-86885943B29D}" destId="{EFE8CA24-9E56-4953-B74D-DD11C05615BE}" srcOrd="0" destOrd="0" presId="urn:microsoft.com/office/officeart/2005/8/layout/vList5"/>
    <dgm:cxn modelId="{C9FEE9EB-3B1E-44B9-B0E7-C5B5332AC995}" srcId="{91692487-8F8D-409E-96F6-ECF5C84DA163}" destId="{F0BFFF97-F46B-427F-B894-86885943B29D}" srcOrd="1" destOrd="0" parTransId="{628A9257-B7A8-4E4A-A1AB-D0F8D02F8BC9}" sibTransId="{CBAA8DBC-45D6-48E7-B8C6-4245B990EFB3}"/>
    <dgm:cxn modelId="{A57E2AFF-5DCC-40B3-B74A-CF2FDD64B434}" srcId="{7B8922CE-FA7C-4837-AB55-A49703653EAF}" destId="{4D60B7C3-1AF2-49D0-B5F4-5967D0AA6932}" srcOrd="0" destOrd="0" parTransId="{C46D90B1-D7B3-4598-A476-CD2B4123E413}" sibTransId="{5376475F-54CB-4CD4-A672-B69432C0FC93}"/>
    <dgm:cxn modelId="{70B3D35A-884B-4647-BF05-7470D6AB14A7}" type="presParOf" srcId="{40268570-F2C4-4D28-8A28-C57801B761D5}" destId="{F354EA8F-E913-4371-A39A-0980E9EAC5AC}" srcOrd="0" destOrd="0" presId="urn:microsoft.com/office/officeart/2005/8/layout/vList5"/>
    <dgm:cxn modelId="{C9DDD019-BF6D-4A23-86D4-139FEE3C2426}" type="presParOf" srcId="{F354EA8F-E913-4371-A39A-0980E9EAC5AC}" destId="{D0C5D1B1-0ABB-41B8-923F-094995E82C6C}" srcOrd="0" destOrd="0" presId="urn:microsoft.com/office/officeart/2005/8/layout/vList5"/>
    <dgm:cxn modelId="{86DA1647-B478-40F7-BADC-3ADFAA92A38C}" type="presParOf" srcId="{F354EA8F-E913-4371-A39A-0980E9EAC5AC}" destId="{A6665CE1-0A6D-43DD-B932-E6DCD4C663CA}" srcOrd="1" destOrd="0" presId="urn:microsoft.com/office/officeart/2005/8/layout/vList5"/>
    <dgm:cxn modelId="{830B414C-1947-41C3-9878-B72733862D2B}" type="presParOf" srcId="{40268570-F2C4-4D28-8A28-C57801B761D5}" destId="{5A359B06-47B4-45DD-A72F-69FB5B7E078E}" srcOrd="1" destOrd="0" presId="urn:microsoft.com/office/officeart/2005/8/layout/vList5"/>
    <dgm:cxn modelId="{3315C6DD-A23A-455B-9D62-659E00BCF3BD}" type="presParOf" srcId="{40268570-F2C4-4D28-8A28-C57801B761D5}" destId="{4E67E2BC-8C15-4ECD-AE9F-E42AF45C3B83}" srcOrd="2" destOrd="0" presId="urn:microsoft.com/office/officeart/2005/8/layout/vList5"/>
    <dgm:cxn modelId="{DC29448B-A9DF-4A10-8739-D7E39311C7C7}" type="presParOf" srcId="{4E67E2BC-8C15-4ECD-AE9F-E42AF45C3B83}" destId="{EFE8CA24-9E56-4953-B74D-DD11C05615BE}" srcOrd="0" destOrd="0" presId="urn:microsoft.com/office/officeart/2005/8/layout/vList5"/>
    <dgm:cxn modelId="{C26FCB9E-4D29-4F4E-9ABF-1F25CB3614B6}" type="presParOf" srcId="{4E67E2BC-8C15-4ECD-AE9F-E42AF45C3B83}" destId="{BC4E9B81-B045-4751-AC71-23CD9FA42F6A}" srcOrd="1" destOrd="0" presId="urn:microsoft.com/office/officeart/2005/8/layout/vList5"/>
    <dgm:cxn modelId="{D0DEE36B-5621-472B-A2A1-9619ED3E119D}" type="presParOf" srcId="{40268570-F2C4-4D28-8A28-C57801B761D5}" destId="{AF1C630D-755B-4626-8718-30032F108227}" srcOrd="3" destOrd="0" presId="urn:microsoft.com/office/officeart/2005/8/layout/vList5"/>
    <dgm:cxn modelId="{27C73017-75CF-46A5-BCEB-C48638833D34}" type="presParOf" srcId="{40268570-F2C4-4D28-8A28-C57801B761D5}" destId="{3CE5AAA7-4A6D-4DAE-BB10-C204F3F1DE04}" srcOrd="4" destOrd="0" presId="urn:microsoft.com/office/officeart/2005/8/layout/vList5"/>
    <dgm:cxn modelId="{7C9B9161-9E4A-4827-9E77-57A9F9DA4EAA}" type="presParOf" srcId="{3CE5AAA7-4A6D-4DAE-BB10-C204F3F1DE04}" destId="{4D515B0C-AC58-43B7-8C86-221AFAB2F0BC}" srcOrd="0" destOrd="0" presId="urn:microsoft.com/office/officeart/2005/8/layout/vList5"/>
    <dgm:cxn modelId="{93E7D0F4-53A9-4A24-8132-4533845E2640}" type="presParOf" srcId="{3CE5AAA7-4A6D-4DAE-BB10-C204F3F1DE04}" destId="{062D55F1-CB6F-40EF-B4CF-89095BD38DD6}" srcOrd="1" destOrd="0" presId="urn:microsoft.com/office/officeart/2005/8/layout/vList5"/>
    <dgm:cxn modelId="{4A87497A-5813-4D8F-A5E0-C470343BC8A1}" type="presParOf" srcId="{40268570-F2C4-4D28-8A28-C57801B761D5}" destId="{E934D81B-88DD-4965-89B7-0A613B32377F}" srcOrd="5" destOrd="0" presId="urn:microsoft.com/office/officeart/2005/8/layout/vList5"/>
    <dgm:cxn modelId="{FCC6F9B2-01F8-40E0-BE87-110CABD204E4}" type="presParOf" srcId="{40268570-F2C4-4D28-8A28-C57801B761D5}" destId="{AED06CC8-5CDE-4DF2-A9A3-8464B488E966}" srcOrd="6" destOrd="0" presId="urn:microsoft.com/office/officeart/2005/8/layout/vList5"/>
    <dgm:cxn modelId="{504DB844-177C-43C5-8B22-DECC1DCDD31F}" type="presParOf" srcId="{AED06CC8-5CDE-4DF2-A9A3-8464B488E966}" destId="{D114B4AB-982A-4EC1-ACB2-BF4CF951FF68}" srcOrd="0" destOrd="0" presId="urn:microsoft.com/office/officeart/2005/8/layout/vList5"/>
    <dgm:cxn modelId="{9E0AAD41-ED7A-4237-B3C4-CAC7CED07E65}" type="presParOf" srcId="{AED06CC8-5CDE-4DF2-A9A3-8464B488E966}" destId="{2C8793EB-03F3-478F-8DC2-2C317E5CE43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F3920-8943-46AE-B718-33BA00FC9003}">
      <dsp:nvSpPr>
        <dsp:cNvPr id="0" name=""/>
        <dsp:cNvSpPr/>
      </dsp:nvSpPr>
      <dsp:spPr>
        <a:xfrm rot="5400000">
          <a:off x="6636485" y="-2815835"/>
          <a:ext cx="783105" cy="6614624"/>
        </a:xfrm>
        <a:prstGeom prst="round2SameRect">
          <a:avLst/>
        </a:prstGeom>
        <a:solidFill>
          <a:schemeClr val="lt1">
            <a:alpha val="90000"/>
            <a:tint val="40000"/>
            <a:hueOff val="0"/>
            <a:satOff val="0"/>
            <a:lumOff val="0"/>
            <a:alphaOff val="0"/>
          </a:schemeClr>
        </a:solidFill>
        <a:ln w="1905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Aim and games of the project. </a:t>
          </a:r>
        </a:p>
        <a:p>
          <a:pPr marL="171450" lvl="1" indent="-171450" algn="l" defTabSz="755650">
            <a:lnSpc>
              <a:spcPct val="90000"/>
            </a:lnSpc>
            <a:spcBef>
              <a:spcPct val="0"/>
            </a:spcBef>
            <a:spcAft>
              <a:spcPct val="15000"/>
            </a:spcAft>
            <a:buChar char="•"/>
          </a:pPr>
          <a:r>
            <a:rPr lang="en-GB" sz="1700" kern="1200" dirty="0"/>
            <a:t>Guidelines for implementing project resources into your classroom.</a:t>
          </a:r>
          <a:endParaRPr lang="en-US" sz="1700" kern="1200" dirty="0"/>
        </a:p>
      </dsp:txBody>
      <dsp:txXfrm rot="-5400000">
        <a:off x="3720726" y="138152"/>
        <a:ext cx="6576396" cy="706649"/>
      </dsp:txXfrm>
    </dsp:sp>
    <dsp:sp modelId="{09E37A6A-4721-418B-8BAD-10866CD880B3}">
      <dsp:nvSpPr>
        <dsp:cNvPr id="0" name=""/>
        <dsp:cNvSpPr/>
      </dsp:nvSpPr>
      <dsp:spPr>
        <a:xfrm>
          <a:off x="0" y="2035"/>
          <a:ext cx="3720726" cy="978882"/>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GB" sz="1900" kern="1200">
              <a:hlinkClick xmlns:r="http://schemas.openxmlformats.org/officeDocument/2006/relationships" r:id="" action="ppaction://hlinksldjump"/>
            </a:rPr>
            <a:t>Project Aim </a:t>
          </a:r>
          <a:r>
            <a:rPr lang="en-GB" sz="1900" kern="1200"/>
            <a:t>(Inputs), </a:t>
          </a:r>
          <a:r>
            <a:rPr lang="en-GB" sz="1900" kern="1200">
              <a:hlinkClick xmlns:r="http://schemas.openxmlformats.org/officeDocument/2006/relationships" r:id="" action="ppaction://hlinksldjump"/>
            </a:rPr>
            <a:t>The Games </a:t>
          </a:r>
          <a:r>
            <a:rPr lang="en-GB" sz="1900" kern="1200"/>
            <a:t>&amp; </a:t>
          </a:r>
          <a:r>
            <a:rPr lang="en-GB" sz="1900" kern="1200">
              <a:hlinkClick xmlns:r="http://schemas.openxmlformats.org/officeDocument/2006/relationships" r:id="" action="ppaction://hlinksldjump"/>
            </a:rPr>
            <a:t>The Education Pack </a:t>
          </a:r>
          <a:r>
            <a:rPr lang="en-GB" sz="1900" kern="1200"/>
            <a:t>(Outputs) </a:t>
          </a:r>
          <a:endParaRPr lang="en-US" sz="1900" kern="1200" dirty="0"/>
        </a:p>
      </dsp:txBody>
      <dsp:txXfrm>
        <a:off x="47785" y="49820"/>
        <a:ext cx="3625156" cy="883312"/>
      </dsp:txXfrm>
    </dsp:sp>
    <dsp:sp modelId="{BA91BC50-EA1E-4316-9EFD-299EC7E5B7DE}">
      <dsp:nvSpPr>
        <dsp:cNvPr id="0" name=""/>
        <dsp:cNvSpPr/>
      </dsp:nvSpPr>
      <dsp:spPr>
        <a:xfrm rot="5400000">
          <a:off x="6636485" y="-1788009"/>
          <a:ext cx="783105" cy="6614624"/>
        </a:xfrm>
        <a:prstGeom prst="round2SameRect">
          <a:avLst/>
        </a:prstGeom>
        <a:solidFill>
          <a:schemeClr val="lt1">
            <a:alpha val="90000"/>
            <a:tint val="40000"/>
            <a:hueOff val="0"/>
            <a:satOff val="0"/>
            <a:lumOff val="0"/>
            <a:alphaOff val="0"/>
          </a:schemeClr>
        </a:solidFill>
        <a:ln w="1905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Background information on Principles of Responsible Management Education (PRME) and Sustainable Development Goals (SDGs).</a:t>
          </a:r>
          <a:endParaRPr lang="en-US" sz="1700" kern="1200" dirty="0"/>
        </a:p>
      </dsp:txBody>
      <dsp:txXfrm rot="-5400000">
        <a:off x="3720726" y="1165978"/>
        <a:ext cx="6576396" cy="706649"/>
      </dsp:txXfrm>
    </dsp:sp>
    <dsp:sp modelId="{2A64BB29-51EB-4E0C-8412-F52F083FE8FD}">
      <dsp:nvSpPr>
        <dsp:cNvPr id="0" name=""/>
        <dsp:cNvSpPr/>
      </dsp:nvSpPr>
      <dsp:spPr>
        <a:xfrm>
          <a:off x="0" y="1029861"/>
          <a:ext cx="3720726" cy="978882"/>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GB" sz="1900" kern="1200">
              <a:hlinkClick xmlns:r="http://schemas.openxmlformats.org/officeDocument/2006/relationships" r:id="" action="ppaction://hlinksldjump"/>
            </a:rPr>
            <a:t>PRME</a:t>
          </a:r>
          <a:r>
            <a:rPr lang="en-GB" sz="1900" kern="1200"/>
            <a:t> &amp; </a:t>
          </a:r>
          <a:r>
            <a:rPr lang="en-GB" sz="1900" kern="1200">
              <a:hlinkClick xmlns:r="http://schemas.openxmlformats.org/officeDocument/2006/relationships" r:id="" action="ppaction://hlinksldjump"/>
            </a:rPr>
            <a:t>SDG</a:t>
          </a:r>
          <a:r>
            <a:rPr lang="en-GB" sz="1900" kern="1200"/>
            <a:t> Briefing Slides </a:t>
          </a:r>
          <a:endParaRPr lang="en-US" sz="1900" kern="1200" dirty="0"/>
        </a:p>
      </dsp:txBody>
      <dsp:txXfrm>
        <a:off x="47785" y="1077646"/>
        <a:ext cx="3625156" cy="883312"/>
      </dsp:txXfrm>
    </dsp:sp>
    <dsp:sp modelId="{6AAB75B0-5BF1-449D-8222-632EE681EC69}">
      <dsp:nvSpPr>
        <dsp:cNvPr id="0" name=""/>
        <dsp:cNvSpPr/>
      </dsp:nvSpPr>
      <dsp:spPr>
        <a:xfrm rot="5400000">
          <a:off x="6636485" y="-760183"/>
          <a:ext cx="783105" cy="6614624"/>
        </a:xfrm>
        <a:prstGeom prst="round2SameRect">
          <a:avLst/>
        </a:prstGeom>
        <a:solidFill>
          <a:schemeClr val="lt1">
            <a:alpha val="90000"/>
            <a:tint val="40000"/>
            <a:hueOff val="0"/>
            <a:satOff val="0"/>
            <a:lumOff val="0"/>
            <a:alphaOff val="0"/>
          </a:schemeClr>
        </a:solidFill>
        <a:ln w="1905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Purpose, rules, and activities for the four games. </a:t>
          </a:r>
          <a:endParaRPr lang="en-US" sz="1700" kern="1200" dirty="0"/>
        </a:p>
      </dsp:txBody>
      <dsp:txXfrm rot="-5400000">
        <a:off x="3720726" y="2193804"/>
        <a:ext cx="6576396" cy="706649"/>
      </dsp:txXfrm>
    </dsp:sp>
    <dsp:sp modelId="{8AAEC762-4F4E-4004-89A2-F8341FBC9D04}">
      <dsp:nvSpPr>
        <dsp:cNvPr id="0" name=""/>
        <dsp:cNvSpPr/>
      </dsp:nvSpPr>
      <dsp:spPr>
        <a:xfrm>
          <a:off x="0" y="2057687"/>
          <a:ext cx="3720726" cy="978882"/>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GB" sz="1900" kern="1200">
              <a:hlinkClick xmlns:r="http://schemas.openxmlformats.org/officeDocument/2006/relationships" r:id="" action="ppaction://hlinksldjump"/>
            </a:rPr>
            <a:t>Games Details</a:t>
          </a:r>
          <a:endParaRPr lang="en-US" sz="1900" kern="1200" dirty="0"/>
        </a:p>
      </dsp:txBody>
      <dsp:txXfrm>
        <a:off x="47785" y="2105472"/>
        <a:ext cx="3625156" cy="883312"/>
      </dsp:txXfrm>
    </dsp:sp>
    <dsp:sp modelId="{B9D50779-5950-4974-8DFE-316A92B4B767}">
      <dsp:nvSpPr>
        <dsp:cNvPr id="0" name=""/>
        <dsp:cNvSpPr/>
      </dsp:nvSpPr>
      <dsp:spPr>
        <a:xfrm rot="5400000">
          <a:off x="6636485" y="267642"/>
          <a:ext cx="783105" cy="6614624"/>
        </a:xfrm>
        <a:prstGeom prst="round2SameRect">
          <a:avLst/>
        </a:prstGeom>
        <a:solidFill>
          <a:schemeClr val="lt1">
            <a:alpha val="90000"/>
            <a:tint val="40000"/>
            <a:hueOff val="0"/>
            <a:satOff val="0"/>
            <a:lumOff val="0"/>
            <a:alphaOff val="0"/>
          </a:schemeClr>
        </a:solidFill>
        <a:ln w="1905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Where to find help for implementation.</a:t>
          </a:r>
          <a:endParaRPr lang="en-US" sz="1700" kern="1200" dirty="0"/>
        </a:p>
      </dsp:txBody>
      <dsp:txXfrm rot="-5400000">
        <a:off x="3720726" y="3221629"/>
        <a:ext cx="6576396" cy="706649"/>
      </dsp:txXfrm>
    </dsp:sp>
    <dsp:sp modelId="{106FBA2C-08AE-4FEB-BB90-E3156E3102CD}">
      <dsp:nvSpPr>
        <dsp:cNvPr id="0" name=""/>
        <dsp:cNvSpPr/>
      </dsp:nvSpPr>
      <dsp:spPr>
        <a:xfrm>
          <a:off x="0" y="3085513"/>
          <a:ext cx="3720726" cy="978882"/>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GB" sz="1900" kern="1200" dirty="0">
              <a:hlinkClick xmlns:r="http://schemas.openxmlformats.org/officeDocument/2006/relationships" r:id="" action="ppaction://hlinksldjump"/>
            </a:rPr>
            <a:t>Additional Support</a:t>
          </a:r>
          <a:endParaRPr lang="en-US" sz="1900" kern="1200" dirty="0"/>
        </a:p>
      </dsp:txBody>
      <dsp:txXfrm>
        <a:off x="47785" y="3133298"/>
        <a:ext cx="3625156" cy="883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29636-C51E-41B0-99ED-C11101AB912F}">
      <dsp:nvSpPr>
        <dsp:cNvPr id="0" name=""/>
        <dsp:cNvSpPr/>
      </dsp:nvSpPr>
      <dsp:spPr>
        <a:xfrm>
          <a:off x="0" y="0"/>
          <a:ext cx="5992434" cy="880425"/>
        </a:xfrm>
        <a:prstGeom prst="roundRect">
          <a:avLst/>
        </a:prstGeom>
        <a:solidFill>
          <a:schemeClr val="lt1">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This pack is designed to provide interactive activities to explore sustainability and responsible management in the classroom.</a:t>
          </a:r>
          <a:endParaRPr lang="en-US" sz="1600" kern="1200" dirty="0"/>
        </a:p>
      </dsp:txBody>
      <dsp:txXfrm>
        <a:off x="42979" y="42979"/>
        <a:ext cx="5906476" cy="794467"/>
      </dsp:txXfrm>
    </dsp:sp>
    <dsp:sp modelId="{841CE016-D39F-4ECD-9F14-962483B27B95}">
      <dsp:nvSpPr>
        <dsp:cNvPr id="0" name=""/>
        <dsp:cNvSpPr/>
      </dsp:nvSpPr>
      <dsp:spPr>
        <a:xfrm>
          <a:off x="0" y="1022926"/>
          <a:ext cx="5992434" cy="880425"/>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Print &amp; Play:</a:t>
          </a:r>
          <a:r>
            <a:rPr lang="en-US" sz="1600" kern="1200" dirty="0"/>
            <a:t> Ready-to-use copies of the card games are available for immediate classroom engagement.</a:t>
          </a:r>
        </a:p>
      </dsp:txBody>
      <dsp:txXfrm>
        <a:off x="42979" y="1065905"/>
        <a:ext cx="5906476" cy="794467"/>
      </dsp:txXfrm>
    </dsp:sp>
    <dsp:sp modelId="{C5F9A484-3AFA-4A0C-84C3-E24FF6555874}">
      <dsp:nvSpPr>
        <dsp:cNvPr id="0" name=""/>
        <dsp:cNvSpPr/>
      </dsp:nvSpPr>
      <dsp:spPr>
        <a:xfrm>
          <a:off x="0" y="2027191"/>
          <a:ext cx="5992434" cy="880425"/>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Accessible Teaching Tools:</a:t>
          </a:r>
          <a:r>
            <a:rPr lang="en-US" sz="1600" kern="1200" dirty="0"/>
            <a:t> These games offer a simple yet effective way to spark conversations about sustainability and responsibility.</a:t>
          </a:r>
        </a:p>
      </dsp:txBody>
      <dsp:txXfrm>
        <a:off x="42979" y="2070170"/>
        <a:ext cx="5906476" cy="794467"/>
      </dsp:txXfrm>
    </dsp:sp>
    <dsp:sp modelId="{BFA85563-C3BE-41AE-8F19-0DE84AF8446F}">
      <dsp:nvSpPr>
        <dsp:cNvPr id="0" name=""/>
        <dsp:cNvSpPr/>
      </dsp:nvSpPr>
      <dsp:spPr>
        <a:xfrm>
          <a:off x="0" y="3031456"/>
          <a:ext cx="5992434" cy="880425"/>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Activity Development:</a:t>
          </a:r>
          <a:r>
            <a:rPr lang="en-US" sz="1600" kern="1200" dirty="0"/>
            <a:t> The materials in this pack provide structured learning experiences that incorporate the game materials and enhance understanding of key concepts.</a:t>
          </a:r>
        </a:p>
      </dsp:txBody>
      <dsp:txXfrm>
        <a:off x="42979" y="3074435"/>
        <a:ext cx="5906476" cy="794467"/>
      </dsp:txXfrm>
    </dsp:sp>
    <dsp:sp modelId="{9BD48C33-D345-43AB-AC8B-09AEC2BC99AE}">
      <dsp:nvSpPr>
        <dsp:cNvPr id="0" name=""/>
        <dsp:cNvSpPr/>
      </dsp:nvSpPr>
      <dsp:spPr>
        <a:xfrm>
          <a:off x="0" y="4035721"/>
          <a:ext cx="5992434" cy="880425"/>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Flexible Adaptation:</a:t>
          </a:r>
          <a:r>
            <a:rPr lang="en-US" sz="1600" kern="1200" dirty="0"/>
            <a:t> Educators are encouraged to tailor these resources to best fit their students’ needs and learning environment.</a:t>
          </a:r>
        </a:p>
      </dsp:txBody>
      <dsp:txXfrm>
        <a:off x="42979" y="4078700"/>
        <a:ext cx="5906476" cy="794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65CE1-0A6D-43DD-B932-E6DCD4C663CA}">
      <dsp:nvSpPr>
        <dsp:cNvPr id="0" name=""/>
        <dsp:cNvSpPr/>
      </dsp:nvSpPr>
      <dsp:spPr>
        <a:xfrm rot="5400000">
          <a:off x="6731621" y="-2839081"/>
          <a:ext cx="837972" cy="6729984"/>
        </a:xfrm>
        <a:prstGeom prst="round2SameRect">
          <a:avLst/>
        </a:prstGeom>
        <a:solidFill>
          <a:schemeClr val="lt1">
            <a:alpha val="90000"/>
            <a:tint val="40000"/>
            <a:hueOff val="0"/>
            <a:satOff val="0"/>
            <a:lumOff val="0"/>
            <a:alphaOff val="0"/>
          </a:schemeClr>
        </a:solidFill>
        <a:ln w="1905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GB" sz="2500" kern="1200">
              <a:hlinkClick xmlns:r="http://schemas.openxmlformats.org/officeDocument/2006/relationships" r:id="rId1"/>
            </a:rPr>
            <a:t>https://sdgs.un.org/goals</a:t>
          </a:r>
          <a:endParaRPr lang="en-US" sz="2500" kern="1200"/>
        </a:p>
      </dsp:txBody>
      <dsp:txXfrm rot="-5400000">
        <a:off x="3785615" y="147831"/>
        <a:ext cx="6689078" cy="756160"/>
      </dsp:txXfrm>
    </dsp:sp>
    <dsp:sp modelId="{D0C5D1B1-0ABB-41B8-923F-094995E82C6C}">
      <dsp:nvSpPr>
        <dsp:cNvPr id="0" name=""/>
        <dsp:cNvSpPr/>
      </dsp:nvSpPr>
      <dsp:spPr>
        <a:xfrm>
          <a:off x="0" y="2177"/>
          <a:ext cx="3785616" cy="1047465"/>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b="1" kern="1200" dirty="0"/>
            <a:t>The 17 SDGs</a:t>
          </a:r>
          <a:endParaRPr lang="en-US" sz="2900" kern="1200" dirty="0"/>
        </a:p>
      </dsp:txBody>
      <dsp:txXfrm>
        <a:off x="51133" y="53310"/>
        <a:ext cx="3683350" cy="945199"/>
      </dsp:txXfrm>
    </dsp:sp>
    <dsp:sp modelId="{BC4E9B81-B045-4751-AC71-23CD9FA42F6A}">
      <dsp:nvSpPr>
        <dsp:cNvPr id="0" name=""/>
        <dsp:cNvSpPr/>
      </dsp:nvSpPr>
      <dsp:spPr>
        <a:xfrm rot="5400000">
          <a:off x="6731621" y="-1739242"/>
          <a:ext cx="837972" cy="6729984"/>
        </a:xfrm>
        <a:prstGeom prst="round2SameRect">
          <a:avLst/>
        </a:prstGeom>
        <a:solidFill>
          <a:schemeClr val="lt1">
            <a:alpha val="90000"/>
            <a:tint val="40000"/>
            <a:hueOff val="0"/>
            <a:satOff val="0"/>
            <a:lumOff val="0"/>
            <a:alphaOff val="0"/>
          </a:schemeClr>
        </a:solidFill>
        <a:ln w="1905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GB" sz="2500" kern="1200">
              <a:hlinkClick xmlns:r="http://schemas.openxmlformats.org/officeDocument/2006/relationships" r:id="rId2"/>
            </a:rPr>
            <a:t>https://www.ungeneva.org/en/engage/action</a:t>
          </a:r>
          <a:r>
            <a:rPr lang="en-GB" sz="2500" kern="1200"/>
            <a:t> </a:t>
          </a:r>
          <a:endParaRPr lang="en-US" sz="2500" kern="1200"/>
        </a:p>
      </dsp:txBody>
      <dsp:txXfrm rot="-5400000">
        <a:off x="3785615" y="1247670"/>
        <a:ext cx="6689078" cy="756160"/>
      </dsp:txXfrm>
    </dsp:sp>
    <dsp:sp modelId="{EFE8CA24-9E56-4953-B74D-DD11C05615BE}">
      <dsp:nvSpPr>
        <dsp:cNvPr id="0" name=""/>
        <dsp:cNvSpPr/>
      </dsp:nvSpPr>
      <dsp:spPr>
        <a:xfrm>
          <a:off x="0" y="1102016"/>
          <a:ext cx="3785616" cy="1047465"/>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b="1" kern="1200"/>
            <a:t>The 170  Actions Series</a:t>
          </a:r>
          <a:r>
            <a:rPr lang="en-GB" sz="2900" kern="1200"/>
            <a:t> </a:t>
          </a:r>
          <a:endParaRPr lang="en-US" sz="2900" kern="1200"/>
        </a:p>
      </dsp:txBody>
      <dsp:txXfrm>
        <a:off x="51133" y="1153149"/>
        <a:ext cx="3683350" cy="945199"/>
      </dsp:txXfrm>
    </dsp:sp>
    <dsp:sp modelId="{062D55F1-CB6F-40EF-B4CF-89095BD38DD6}">
      <dsp:nvSpPr>
        <dsp:cNvPr id="0" name=""/>
        <dsp:cNvSpPr/>
      </dsp:nvSpPr>
      <dsp:spPr>
        <a:xfrm rot="5400000">
          <a:off x="6731621" y="-639403"/>
          <a:ext cx="837972" cy="6729984"/>
        </a:xfrm>
        <a:prstGeom prst="round2SameRect">
          <a:avLst/>
        </a:prstGeom>
        <a:solidFill>
          <a:schemeClr val="lt1">
            <a:alpha val="90000"/>
            <a:tint val="40000"/>
            <a:hueOff val="0"/>
            <a:satOff val="0"/>
            <a:lumOff val="0"/>
            <a:alphaOff val="0"/>
          </a:schemeClr>
        </a:solidFill>
        <a:ln w="1905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GB" sz="2500" kern="1200">
              <a:hlinkClick xmlns:r="http://schemas.openxmlformats.org/officeDocument/2006/relationships" r:id="rId3"/>
            </a:rPr>
            <a:t>https://www.unprme.org/sdg-integrations/</a:t>
          </a:r>
          <a:r>
            <a:rPr lang="en-GB" sz="2500" kern="1200"/>
            <a:t> </a:t>
          </a:r>
          <a:endParaRPr lang="en-US" sz="2500" kern="1200"/>
        </a:p>
      </dsp:txBody>
      <dsp:txXfrm rot="-5400000">
        <a:off x="3785615" y="2347509"/>
        <a:ext cx="6689078" cy="756160"/>
      </dsp:txXfrm>
    </dsp:sp>
    <dsp:sp modelId="{4D515B0C-AC58-43B7-8C86-221AFAB2F0BC}">
      <dsp:nvSpPr>
        <dsp:cNvPr id="0" name=""/>
        <dsp:cNvSpPr/>
      </dsp:nvSpPr>
      <dsp:spPr>
        <a:xfrm>
          <a:off x="0" y="2201855"/>
          <a:ext cx="3785616" cy="1047465"/>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b="1" kern="1200"/>
            <a:t>Integrating SDGs into Teaching</a:t>
          </a:r>
          <a:endParaRPr lang="en-US" sz="2900" kern="1200"/>
        </a:p>
      </dsp:txBody>
      <dsp:txXfrm>
        <a:off x="51133" y="2252988"/>
        <a:ext cx="3683350" cy="945199"/>
      </dsp:txXfrm>
    </dsp:sp>
    <dsp:sp modelId="{2C8793EB-03F3-478F-8DC2-2C317E5CE43A}">
      <dsp:nvSpPr>
        <dsp:cNvPr id="0" name=""/>
        <dsp:cNvSpPr/>
      </dsp:nvSpPr>
      <dsp:spPr>
        <a:xfrm rot="5400000">
          <a:off x="6731621" y="460435"/>
          <a:ext cx="837972" cy="6729984"/>
        </a:xfrm>
        <a:prstGeom prst="round2SameRect">
          <a:avLst/>
        </a:prstGeom>
        <a:solidFill>
          <a:schemeClr val="lt1">
            <a:alpha val="90000"/>
            <a:tint val="40000"/>
            <a:hueOff val="0"/>
            <a:satOff val="0"/>
            <a:lumOff val="0"/>
            <a:alphaOff val="0"/>
          </a:schemeClr>
        </a:solidFill>
        <a:ln w="1905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GB" sz="2500" kern="1200">
              <a:hlinkClick xmlns:r="http://schemas.openxmlformats.org/officeDocument/2006/relationships" r:id="rId4"/>
            </a:rPr>
            <a:t>https://www.i5playbook.org/</a:t>
          </a:r>
          <a:r>
            <a:rPr lang="en-GB" sz="2500" kern="1200"/>
            <a:t> </a:t>
          </a:r>
          <a:endParaRPr lang="en-US" sz="2500" kern="1200"/>
        </a:p>
      </dsp:txBody>
      <dsp:txXfrm rot="-5400000">
        <a:off x="3785615" y="3447347"/>
        <a:ext cx="6689078" cy="756160"/>
      </dsp:txXfrm>
    </dsp:sp>
    <dsp:sp modelId="{D114B4AB-982A-4EC1-ACB2-BF4CF951FF68}">
      <dsp:nvSpPr>
        <dsp:cNvPr id="0" name=""/>
        <dsp:cNvSpPr/>
      </dsp:nvSpPr>
      <dsp:spPr>
        <a:xfrm>
          <a:off x="0" y="3301694"/>
          <a:ext cx="3785616" cy="1047465"/>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b="1" kern="1200"/>
            <a:t>I5 Playbook</a:t>
          </a:r>
          <a:r>
            <a:rPr lang="en-GB" sz="2900" kern="1200"/>
            <a:t> </a:t>
          </a:r>
          <a:endParaRPr lang="en-US" sz="2900" kern="1200"/>
        </a:p>
      </dsp:txBody>
      <dsp:txXfrm>
        <a:off x="51133" y="3352827"/>
        <a:ext cx="3683350" cy="9451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F8921-B4F6-482A-9310-9CBF1D05ADC8}" type="datetimeFigureOut">
              <a:rPr lang="en-GB" smtClean="0"/>
              <a:t>05/09/2025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19F427-F8EE-4DAC-A498-C1B3978E24A8}" type="slidenum">
              <a:rPr lang="en-GB" smtClean="0"/>
              <a:t>‹#›</a:t>
            </a:fld>
            <a:endParaRPr lang="en-GB"/>
          </a:p>
        </p:txBody>
      </p:sp>
    </p:spTree>
    <p:extLst>
      <p:ext uri="{BB962C8B-B14F-4D97-AF65-F5344CB8AC3E}">
        <p14:creationId xmlns:p14="http://schemas.microsoft.com/office/powerpoint/2010/main" val="2690514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19F427-F8EE-4DAC-A498-C1B3978E24A8}" type="slidenum">
              <a:rPr lang="en-GB" smtClean="0"/>
              <a:t>19</a:t>
            </a:fld>
            <a:endParaRPr lang="en-GB"/>
          </a:p>
        </p:txBody>
      </p:sp>
    </p:spTree>
    <p:extLst>
      <p:ext uri="{BB962C8B-B14F-4D97-AF65-F5344CB8AC3E}">
        <p14:creationId xmlns:p14="http://schemas.microsoft.com/office/powerpoint/2010/main" val="869022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19F427-F8EE-4DAC-A498-C1B3978E24A8}" type="slidenum">
              <a:rPr lang="en-GB" smtClean="0"/>
              <a:t>26</a:t>
            </a:fld>
            <a:endParaRPr lang="en-GB"/>
          </a:p>
        </p:txBody>
      </p:sp>
    </p:spTree>
    <p:extLst>
      <p:ext uri="{BB962C8B-B14F-4D97-AF65-F5344CB8AC3E}">
        <p14:creationId xmlns:p14="http://schemas.microsoft.com/office/powerpoint/2010/main" val="2355859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7E22E-4EB9-EEFF-D7A7-15FDFCDE2B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9044AC-5F8F-80E9-E9C8-119308BA52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563ED33-1BC6-A227-77B3-449F39E161E1}"/>
              </a:ext>
            </a:extLst>
          </p:cNvPr>
          <p:cNvSpPr>
            <a:spLocks noGrp="1"/>
          </p:cNvSpPr>
          <p:nvPr>
            <p:ph type="dt" sz="half" idx="10"/>
          </p:nvPr>
        </p:nvSpPr>
        <p:spPr/>
        <p:txBody>
          <a:bodyPr/>
          <a:lstStyle/>
          <a:p>
            <a:fld id="{F44B82DA-83E4-47DD-AF2E-67D68E576694}" type="datetimeFigureOut">
              <a:rPr lang="en-GB" smtClean="0"/>
              <a:t>05/09/2025</a:t>
            </a:fld>
            <a:endParaRPr lang="en-GB"/>
          </a:p>
        </p:txBody>
      </p:sp>
      <p:sp>
        <p:nvSpPr>
          <p:cNvPr id="5" name="Footer Placeholder 4">
            <a:extLst>
              <a:ext uri="{FF2B5EF4-FFF2-40B4-BE49-F238E27FC236}">
                <a16:creationId xmlns:a16="http://schemas.microsoft.com/office/drawing/2014/main" id="{0D708F87-ACAF-C265-4F2A-5C425F1D3E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EFE4E9-70AE-FD65-76CA-0DC7F7CF989A}"/>
              </a:ext>
            </a:extLst>
          </p:cNvPr>
          <p:cNvSpPr>
            <a:spLocks noGrp="1"/>
          </p:cNvSpPr>
          <p:nvPr>
            <p:ph type="sldNum" sz="quarter" idx="12"/>
          </p:nvPr>
        </p:nvSpPr>
        <p:spPr/>
        <p:txBody>
          <a:bodyPr/>
          <a:lstStyle/>
          <a:p>
            <a:fld id="{58411F29-D9A4-4B40-8F58-4CE061E5BF7F}" type="slidenum">
              <a:rPr lang="en-GB" smtClean="0"/>
              <a:t>‹#›</a:t>
            </a:fld>
            <a:endParaRPr lang="en-GB"/>
          </a:p>
        </p:txBody>
      </p:sp>
    </p:spTree>
    <p:extLst>
      <p:ext uri="{BB962C8B-B14F-4D97-AF65-F5344CB8AC3E}">
        <p14:creationId xmlns:p14="http://schemas.microsoft.com/office/powerpoint/2010/main" val="4194498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7872-2C23-6BBE-D354-F0EDDFBA94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43169B-69C1-851C-A978-338C13C813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212F0A-0A6E-5D0D-22CB-BCC857EB85ED}"/>
              </a:ext>
            </a:extLst>
          </p:cNvPr>
          <p:cNvSpPr>
            <a:spLocks noGrp="1"/>
          </p:cNvSpPr>
          <p:nvPr>
            <p:ph type="dt" sz="half" idx="10"/>
          </p:nvPr>
        </p:nvSpPr>
        <p:spPr/>
        <p:txBody>
          <a:bodyPr/>
          <a:lstStyle/>
          <a:p>
            <a:fld id="{F44B82DA-83E4-47DD-AF2E-67D68E576694}" type="datetimeFigureOut">
              <a:rPr lang="en-GB" smtClean="0"/>
              <a:t>05/09/2025</a:t>
            </a:fld>
            <a:endParaRPr lang="en-GB"/>
          </a:p>
        </p:txBody>
      </p:sp>
      <p:sp>
        <p:nvSpPr>
          <p:cNvPr id="5" name="Footer Placeholder 4">
            <a:extLst>
              <a:ext uri="{FF2B5EF4-FFF2-40B4-BE49-F238E27FC236}">
                <a16:creationId xmlns:a16="http://schemas.microsoft.com/office/drawing/2014/main" id="{7771EDDD-F6F5-D378-F0AF-55A90AA1AC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E1776B-AAFF-41E8-58D1-49D451914699}"/>
              </a:ext>
            </a:extLst>
          </p:cNvPr>
          <p:cNvSpPr>
            <a:spLocks noGrp="1"/>
          </p:cNvSpPr>
          <p:nvPr>
            <p:ph type="sldNum" sz="quarter" idx="12"/>
          </p:nvPr>
        </p:nvSpPr>
        <p:spPr/>
        <p:txBody>
          <a:bodyPr/>
          <a:lstStyle/>
          <a:p>
            <a:fld id="{58411F29-D9A4-4B40-8F58-4CE061E5BF7F}" type="slidenum">
              <a:rPr lang="en-GB" smtClean="0"/>
              <a:t>‹#›</a:t>
            </a:fld>
            <a:endParaRPr lang="en-GB"/>
          </a:p>
        </p:txBody>
      </p:sp>
    </p:spTree>
    <p:extLst>
      <p:ext uri="{BB962C8B-B14F-4D97-AF65-F5344CB8AC3E}">
        <p14:creationId xmlns:p14="http://schemas.microsoft.com/office/powerpoint/2010/main" val="3267929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C79EFA-C539-3F8E-1F9C-B7B7F703CD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04F598-91BD-F354-5D09-747A5C2A8E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1EDA8C-F1F5-6262-D47F-890D530C6674}"/>
              </a:ext>
            </a:extLst>
          </p:cNvPr>
          <p:cNvSpPr>
            <a:spLocks noGrp="1"/>
          </p:cNvSpPr>
          <p:nvPr>
            <p:ph type="dt" sz="half" idx="10"/>
          </p:nvPr>
        </p:nvSpPr>
        <p:spPr/>
        <p:txBody>
          <a:bodyPr/>
          <a:lstStyle/>
          <a:p>
            <a:fld id="{F44B82DA-83E4-47DD-AF2E-67D68E576694}" type="datetimeFigureOut">
              <a:rPr lang="en-GB" smtClean="0"/>
              <a:t>05/09/2025</a:t>
            </a:fld>
            <a:endParaRPr lang="en-GB"/>
          </a:p>
        </p:txBody>
      </p:sp>
      <p:sp>
        <p:nvSpPr>
          <p:cNvPr id="5" name="Footer Placeholder 4">
            <a:extLst>
              <a:ext uri="{FF2B5EF4-FFF2-40B4-BE49-F238E27FC236}">
                <a16:creationId xmlns:a16="http://schemas.microsoft.com/office/drawing/2014/main" id="{0613AB7D-A987-44A0-9678-F37DE8015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8C5F6D-9861-1D56-80BF-4521EE293B16}"/>
              </a:ext>
            </a:extLst>
          </p:cNvPr>
          <p:cNvSpPr>
            <a:spLocks noGrp="1"/>
          </p:cNvSpPr>
          <p:nvPr>
            <p:ph type="sldNum" sz="quarter" idx="12"/>
          </p:nvPr>
        </p:nvSpPr>
        <p:spPr/>
        <p:txBody>
          <a:bodyPr/>
          <a:lstStyle/>
          <a:p>
            <a:fld id="{58411F29-D9A4-4B40-8F58-4CE061E5BF7F}" type="slidenum">
              <a:rPr lang="en-GB" smtClean="0"/>
              <a:t>‹#›</a:t>
            </a:fld>
            <a:endParaRPr lang="en-GB"/>
          </a:p>
        </p:txBody>
      </p:sp>
    </p:spTree>
    <p:extLst>
      <p:ext uri="{BB962C8B-B14F-4D97-AF65-F5344CB8AC3E}">
        <p14:creationId xmlns:p14="http://schemas.microsoft.com/office/powerpoint/2010/main" val="3320080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03B5-1AD5-CF8A-E247-4C66CDC98A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35C32E-6E78-B515-F7B5-C6682B8284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8D07B3-27E0-AFD4-9F62-05F9DD51E352}"/>
              </a:ext>
            </a:extLst>
          </p:cNvPr>
          <p:cNvSpPr>
            <a:spLocks noGrp="1"/>
          </p:cNvSpPr>
          <p:nvPr>
            <p:ph type="dt" sz="half" idx="10"/>
          </p:nvPr>
        </p:nvSpPr>
        <p:spPr/>
        <p:txBody>
          <a:bodyPr/>
          <a:lstStyle/>
          <a:p>
            <a:fld id="{F44B82DA-83E4-47DD-AF2E-67D68E576694}" type="datetimeFigureOut">
              <a:rPr lang="en-GB" smtClean="0"/>
              <a:t>05/09/2025</a:t>
            </a:fld>
            <a:endParaRPr lang="en-GB"/>
          </a:p>
        </p:txBody>
      </p:sp>
      <p:sp>
        <p:nvSpPr>
          <p:cNvPr id="5" name="Footer Placeholder 4">
            <a:extLst>
              <a:ext uri="{FF2B5EF4-FFF2-40B4-BE49-F238E27FC236}">
                <a16:creationId xmlns:a16="http://schemas.microsoft.com/office/drawing/2014/main" id="{C7A38F73-E8D5-22F7-FFC0-BC44606040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F3E197-61ED-AD50-439E-049AC2EE9E93}"/>
              </a:ext>
            </a:extLst>
          </p:cNvPr>
          <p:cNvSpPr>
            <a:spLocks noGrp="1"/>
          </p:cNvSpPr>
          <p:nvPr>
            <p:ph type="sldNum" sz="quarter" idx="12"/>
          </p:nvPr>
        </p:nvSpPr>
        <p:spPr/>
        <p:txBody>
          <a:bodyPr/>
          <a:lstStyle/>
          <a:p>
            <a:fld id="{58411F29-D9A4-4B40-8F58-4CE061E5BF7F}" type="slidenum">
              <a:rPr lang="en-GB" smtClean="0"/>
              <a:t>‹#›</a:t>
            </a:fld>
            <a:endParaRPr lang="en-GB"/>
          </a:p>
        </p:txBody>
      </p:sp>
    </p:spTree>
    <p:extLst>
      <p:ext uri="{BB962C8B-B14F-4D97-AF65-F5344CB8AC3E}">
        <p14:creationId xmlns:p14="http://schemas.microsoft.com/office/powerpoint/2010/main" val="192647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7CF8F-A341-1344-AE6F-37DC9411C9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F93E15-C9DA-1E5E-6AD0-00F6318D75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50D75B-ED32-430F-5F40-3753FC086777}"/>
              </a:ext>
            </a:extLst>
          </p:cNvPr>
          <p:cNvSpPr>
            <a:spLocks noGrp="1"/>
          </p:cNvSpPr>
          <p:nvPr>
            <p:ph type="dt" sz="half" idx="10"/>
          </p:nvPr>
        </p:nvSpPr>
        <p:spPr/>
        <p:txBody>
          <a:bodyPr/>
          <a:lstStyle/>
          <a:p>
            <a:fld id="{F44B82DA-83E4-47DD-AF2E-67D68E576694}" type="datetimeFigureOut">
              <a:rPr lang="en-GB" smtClean="0"/>
              <a:t>05/09/2025</a:t>
            </a:fld>
            <a:endParaRPr lang="en-GB"/>
          </a:p>
        </p:txBody>
      </p:sp>
      <p:sp>
        <p:nvSpPr>
          <p:cNvPr id="5" name="Footer Placeholder 4">
            <a:extLst>
              <a:ext uri="{FF2B5EF4-FFF2-40B4-BE49-F238E27FC236}">
                <a16:creationId xmlns:a16="http://schemas.microsoft.com/office/drawing/2014/main" id="{9591D82F-5976-E58A-7D36-F147D305BC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4490C4-CB1E-C4DD-A183-BD88E668DE63}"/>
              </a:ext>
            </a:extLst>
          </p:cNvPr>
          <p:cNvSpPr>
            <a:spLocks noGrp="1"/>
          </p:cNvSpPr>
          <p:nvPr>
            <p:ph type="sldNum" sz="quarter" idx="12"/>
          </p:nvPr>
        </p:nvSpPr>
        <p:spPr/>
        <p:txBody>
          <a:bodyPr/>
          <a:lstStyle/>
          <a:p>
            <a:fld id="{58411F29-D9A4-4B40-8F58-4CE061E5BF7F}" type="slidenum">
              <a:rPr lang="en-GB" smtClean="0"/>
              <a:t>‹#›</a:t>
            </a:fld>
            <a:endParaRPr lang="en-GB"/>
          </a:p>
        </p:txBody>
      </p:sp>
    </p:spTree>
    <p:extLst>
      <p:ext uri="{BB962C8B-B14F-4D97-AF65-F5344CB8AC3E}">
        <p14:creationId xmlns:p14="http://schemas.microsoft.com/office/powerpoint/2010/main" val="384711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427E-690F-FE81-5AEE-AF00DA93C1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487994-6BC0-2B36-3D24-BA05DBC27A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4C6FB3-DF34-A8D6-691B-805DF21C02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A511701-DBF9-85E4-3F3B-776EE9F1FC76}"/>
              </a:ext>
            </a:extLst>
          </p:cNvPr>
          <p:cNvSpPr>
            <a:spLocks noGrp="1"/>
          </p:cNvSpPr>
          <p:nvPr>
            <p:ph type="dt" sz="half" idx="10"/>
          </p:nvPr>
        </p:nvSpPr>
        <p:spPr/>
        <p:txBody>
          <a:bodyPr/>
          <a:lstStyle/>
          <a:p>
            <a:fld id="{F44B82DA-83E4-47DD-AF2E-67D68E576694}" type="datetimeFigureOut">
              <a:rPr lang="en-GB" smtClean="0"/>
              <a:t>05/09/2025</a:t>
            </a:fld>
            <a:endParaRPr lang="en-GB"/>
          </a:p>
        </p:txBody>
      </p:sp>
      <p:sp>
        <p:nvSpPr>
          <p:cNvPr id="6" name="Footer Placeholder 5">
            <a:extLst>
              <a:ext uri="{FF2B5EF4-FFF2-40B4-BE49-F238E27FC236}">
                <a16:creationId xmlns:a16="http://schemas.microsoft.com/office/drawing/2014/main" id="{790468E8-FFF9-C1A5-7753-8A58488A73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8D9689-7AB2-7343-5578-A0CE817E50DE}"/>
              </a:ext>
            </a:extLst>
          </p:cNvPr>
          <p:cNvSpPr>
            <a:spLocks noGrp="1"/>
          </p:cNvSpPr>
          <p:nvPr>
            <p:ph type="sldNum" sz="quarter" idx="12"/>
          </p:nvPr>
        </p:nvSpPr>
        <p:spPr/>
        <p:txBody>
          <a:bodyPr/>
          <a:lstStyle/>
          <a:p>
            <a:fld id="{58411F29-D9A4-4B40-8F58-4CE061E5BF7F}" type="slidenum">
              <a:rPr lang="en-GB" smtClean="0"/>
              <a:t>‹#›</a:t>
            </a:fld>
            <a:endParaRPr lang="en-GB"/>
          </a:p>
        </p:txBody>
      </p:sp>
    </p:spTree>
    <p:extLst>
      <p:ext uri="{BB962C8B-B14F-4D97-AF65-F5344CB8AC3E}">
        <p14:creationId xmlns:p14="http://schemas.microsoft.com/office/powerpoint/2010/main" val="356173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9AB60-96F7-5350-943C-7E10BBCFC57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6823CE-1E86-2BE0-40DD-6E20D384E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ADA3E7-CF00-A25D-B01C-5A36E34034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A6A35B-A69D-EDB7-155D-2849D3DC1D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05FCDD-6FD6-5878-54E0-A350B981B2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5FCCC23-E7C7-AA2B-0288-CB05C08C8FA8}"/>
              </a:ext>
            </a:extLst>
          </p:cNvPr>
          <p:cNvSpPr>
            <a:spLocks noGrp="1"/>
          </p:cNvSpPr>
          <p:nvPr>
            <p:ph type="dt" sz="half" idx="10"/>
          </p:nvPr>
        </p:nvSpPr>
        <p:spPr/>
        <p:txBody>
          <a:bodyPr/>
          <a:lstStyle/>
          <a:p>
            <a:fld id="{F44B82DA-83E4-47DD-AF2E-67D68E576694}" type="datetimeFigureOut">
              <a:rPr lang="en-GB" smtClean="0"/>
              <a:t>05/09/2025</a:t>
            </a:fld>
            <a:endParaRPr lang="en-GB"/>
          </a:p>
        </p:txBody>
      </p:sp>
      <p:sp>
        <p:nvSpPr>
          <p:cNvPr id="8" name="Footer Placeholder 7">
            <a:extLst>
              <a:ext uri="{FF2B5EF4-FFF2-40B4-BE49-F238E27FC236}">
                <a16:creationId xmlns:a16="http://schemas.microsoft.com/office/drawing/2014/main" id="{6EA952B1-FF03-6557-C6A3-79AB80A56A5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6EBE612-FA84-FE99-447D-DA46DA8FC028}"/>
              </a:ext>
            </a:extLst>
          </p:cNvPr>
          <p:cNvSpPr>
            <a:spLocks noGrp="1"/>
          </p:cNvSpPr>
          <p:nvPr>
            <p:ph type="sldNum" sz="quarter" idx="12"/>
          </p:nvPr>
        </p:nvSpPr>
        <p:spPr/>
        <p:txBody>
          <a:bodyPr/>
          <a:lstStyle/>
          <a:p>
            <a:fld id="{58411F29-D9A4-4B40-8F58-4CE061E5BF7F}" type="slidenum">
              <a:rPr lang="en-GB" smtClean="0"/>
              <a:t>‹#›</a:t>
            </a:fld>
            <a:endParaRPr lang="en-GB"/>
          </a:p>
        </p:txBody>
      </p:sp>
    </p:spTree>
    <p:extLst>
      <p:ext uri="{BB962C8B-B14F-4D97-AF65-F5344CB8AC3E}">
        <p14:creationId xmlns:p14="http://schemas.microsoft.com/office/powerpoint/2010/main" val="305677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5669D-AE2F-2B1B-044A-75467A1A3DD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7F7E698-CE51-9646-6D85-8C457525B216}"/>
              </a:ext>
            </a:extLst>
          </p:cNvPr>
          <p:cNvSpPr>
            <a:spLocks noGrp="1"/>
          </p:cNvSpPr>
          <p:nvPr>
            <p:ph type="dt" sz="half" idx="10"/>
          </p:nvPr>
        </p:nvSpPr>
        <p:spPr/>
        <p:txBody>
          <a:bodyPr/>
          <a:lstStyle/>
          <a:p>
            <a:fld id="{F44B82DA-83E4-47DD-AF2E-67D68E576694}" type="datetimeFigureOut">
              <a:rPr lang="en-GB" smtClean="0"/>
              <a:t>05/09/2025</a:t>
            </a:fld>
            <a:endParaRPr lang="en-GB"/>
          </a:p>
        </p:txBody>
      </p:sp>
      <p:sp>
        <p:nvSpPr>
          <p:cNvPr id="4" name="Footer Placeholder 3">
            <a:extLst>
              <a:ext uri="{FF2B5EF4-FFF2-40B4-BE49-F238E27FC236}">
                <a16:creationId xmlns:a16="http://schemas.microsoft.com/office/drawing/2014/main" id="{868DD9F9-D3FD-865E-C1C6-1B6A857C2E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80343F-3ECE-030D-E6BD-775187CC7C14}"/>
              </a:ext>
            </a:extLst>
          </p:cNvPr>
          <p:cNvSpPr>
            <a:spLocks noGrp="1"/>
          </p:cNvSpPr>
          <p:nvPr>
            <p:ph type="sldNum" sz="quarter" idx="12"/>
          </p:nvPr>
        </p:nvSpPr>
        <p:spPr/>
        <p:txBody>
          <a:bodyPr/>
          <a:lstStyle/>
          <a:p>
            <a:fld id="{58411F29-D9A4-4B40-8F58-4CE061E5BF7F}" type="slidenum">
              <a:rPr lang="en-GB" smtClean="0"/>
              <a:t>‹#›</a:t>
            </a:fld>
            <a:endParaRPr lang="en-GB"/>
          </a:p>
        </p:txBody>
      </p:sp>
    </p:spTree>
    <p:extLst>
      <p:ext uri="{BB962C8B-B14F-4D97-AF65-F5344CB8AC3E}">
        <p14:creationId xmlns:p14="http://schemas.microsoft.com/office/powerpoint/2010/main" val="131644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8B5CF0-1D6D-C772-1AE2-8C8D2886DDD7}"/>
              </a:ext>
            </a:extLst>
          </p:cNvPr>
          <p:cNvSpPr>
            <a:spLocks noGrp="1"/>
          </p:cNvSpPr>
          <p:nvPr>
            <p:ph type="dt" sz="half" idx="10"/>
          </p:nvPr>
        </p:nvSpPr>
        <p:spPr/>
        <p:txBody>
          <a:bodyPr/>
          <a:lstStyle/>
          <a:p>
            <a:fld id="{F44B82DA-83E4-47DD-AF2E-67D68E576694}" type="datetimeFigureOut">
              <a:rPr lang="en-GB" smtClean="0"/>
              <a:t>05/09/2025</a:t>
            </a:fld>
            <a:endParaRPr lang="en-GB"/>
          </a:p>
        </p:txBody>
      </p:sp>
      <p:sp>
        <p:nvSpPr>
          <p:cNvPr id="3" name="Footer Placeholder 2">
            <a:extLst>
              <a:ext uri="{FF2B5EF4-FFF2-40B4-BE49-F238E27FC236}">
                <a16:creationId xmlns:a16="http://schemas.microsoft.com/office/drawing/2014/main" id="{8566709A-D4BB-83F1-2384-18461AF1765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E92FE2B-A248-B13B-B62A-157A9E2FA32A}"/>
              </a:ext>
            </a:extLst>
          </p:cNvPr>
          <p:cNvSpPr>
            <a:spLocks noGrp="1"/>
          </p:cNvSpPr>
          <p:nvPr>
            <p:ph type="sldNum" sz="quarter" idx="12"/>
          </p:nvPr>
        </p:nvSpPr>
        <p:spPr/>
        <p:txBody>
          <a:bodyPr/>
          <a:lstStyle/>
          <a:p>
            <a:fld id="{58411F29-D9A4-4B40-8F58-4CE061E5BF7F}" type="slidenum">
              <a:rPr lang="en-GB" smtClean="0"/>
              <a:t>‹#›</a:t>
            </a:fld>
            <a:endParaRPr lang="en-GB"/>
          </a:p>
        </p:txBody>
      </p:sp>
    </p:spTree>
    <p:extLst>
      <p:ext uri="{BB962C8B-B14F-4D97-AF65-F5344CB8AC3E}">
        <p14:creationId xmlns:p14="http://schemas.microsoft.com/office/powerpoint/2010/main" val="3319177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9ADE6-41AB-A5AA-E132-E30AC0B9F4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D17DA5-3DCB-410B-D860-334BE4AB5C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89240D2-91DE-3B6E-FDE9-AC66AD4DB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18DCAE-40BA-740F-99D2-AD63DB4E2570}"/>
              </a:ext>
            </a:extLst>
          </p:cNvPr>
          <p:cNvSpPr>
            <a:spLocks noGrp="1"/>
          </p:cNvSpPr>
          <p:nvPr>
            <p:ph type="dt" sz="half" idx="10"/>
          </p:nvPr>
        </p:nvSpPr>
        <p:spPr/>
        <p:txBody>
          <a:bodyPr/>
          <a:lstStyle/>
          <a:p>
            <a:fld id="{F44B82DA-83E4-47DD-AF2E-67D68E576694}" type="datetimeFigureOut">
              <a:rPr lang="en-GB" smtClean="0"/>
              <a:t>05/09/2025</a:t>
            </a:fld>
            <a:endParaRPr lang="en-GB"/>
          </a:p>
        </p:txBody>
      </p:sp>
      <p:sp>
        <p:nvSpPr>
          <p:cNvPr id="6" name="Footer Placeholder 5">
            <a:extLst>
              <a:ext uri="{FF2B5EF4-FFF2-40B4-BE49-F238E27FC236}">
                <a16:creationId xmlns:a16="http://schemas.microsoft.com/office/drawing/2014/main" id="{24DEFADE-1B55-CED7-43CC-329F751D82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B05433-CB55-5151-6394-64FA586925D7}"/>
              </a:ext>
            </a:extLst>
          </p:cNvPr>
          <p:cNvSpPr>
            <a:spLocks noGrp="1"/>
          </p:cNvSpPr>
          <p:nvPr>
            <p:ph type="sldNum" sz="quarter" idx="12"/>
          </p:nvPr>
        </p:nvSpPr>
        <p:spPr/>
        <p:txBody>
          <a:bodyPr/>
          <a:lstStyle/>
          <a:p>
            <a:fld id="{58411F29-D9A4-4B40-8F58-4CE061E5BF7F}" type="slidenum">
              <a:rPr lang="en-GB" smtClean="0"/>
              <a:t>‹#›</a:t>
            </a:fld>
            <a:endParaRPr lang="en-GB"/>
          </a:p>
        </p:txBody>
      </p:sp>
    </p:spTree>
    <p:extLst>
      <p:ext uri="{BB962C8B-B14F-4D97-AF65-F5344CB8AC3E}">
        <p14:creationId xmlns:p14="http://schemas.microsoft.com/office/powerpoint/2010/main" val="426241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B1C2F-2FC3-104D-4BFF-B66D1753ED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E5D587-9B68-2612-9D2E-B51B99E5AC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253BA-DBAA-A4F1-A089-9C159172D9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0F3942-7234-66FD-E1A3-582F7D497B82}"/>
              </a:ext>
            </a:extLst>
          </p:cNvPr>
          <p:cNvSpPr>
            <a:spLocks noGrp="1"/>
          </p:cNvSpPr>
          <p:nvPr>
            <p:ph type="dt" sz="half" idx="10"/>
          </p:nvPr>
        </p:nvSpPr>
        <p:spPr/>
        <p:txBody>
          <a:bodyPr/>
          <a:lstStyle/>
          <a:p>
            <a:fld id="{F44B82DA-83E4-47DD-AF2E-67D68E576694}" type="datetimeFigureOut">
              <a:rPr lang="en-GB" smtClean="0"/>
              <a:t>05/09/2025</a:t>
            </a:fld>
            <a:endParaRPr lang="en-GB"/>
          </a:p>
        </p:txBody>
      </p:sp>
      <p:sp>
        <p:nvSpPr>
          <p:cNvPr id="6" name="Footer Placeholder 5">
            <a:extLst>
              <a:ext uri="{FF2B5EF4-FFF2-40B4-BE49-F238E27FC236}">
                <a16:creationId xmlns:a16="http://schemas.microsoft.com/office/drawing/2014/main" id="{6C89DD2E-067F-4200-DBB6-CDD873DED8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4720E6-2B9C-7354-4081-B1B1DEC55611}"/>
              </a:ext>
            </a:extLst>
          </p:cNvPr>
          <p:cNvSpPr>
            <a:spLocks noGrp="1"/>
          </p:cNvSpPr>
          <p:nvPr>
            <p:ph type="sldNum" sz="quarter" idx="12"/>
          </p:nvPr>
        </p:nvSpPr>
        <p:spPr/>
        <p:txBody>
          <a:bodyPr/>
          <a:lstStyle/>
          <a:p>
            <a:fld id="{58411F29-D9A4-4B40-8F58-4CE061E5BF7F}" type="slidenum">
              <a:rPr lang="en-GB" smtClean="0"/>
              <a:t>‹#›</a:t>
            </a:fld>
            <a:endParaRPr lang="en-GB"/>
          </a:p>
        </p:txBody>
      </p:sp>
    </p:spTree>
    <p:extLst>
      <p:ext uri="{BB962C8B-B14F-4D97-AF65-F5344CB8AC3E}">
        <p14:creationId xmlns:p14="http://schemas.microsoft.com/office/powerpoint/2010/main" val="23482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87C21E-4787-1718-A413-E39E94DB2D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0CAEBB-E66F-9125-D96E-71767B37F1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72F690-49A2-80B2-C252-1A3743554A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4B82DA-83E4-47DD-AF2E-67D68E576694}" type="datetimeFigureOut">
              <a:rPr lang="en-GB" smtClean="0"/>
              <a:t>05/09/2025</a:t>
            </a:fld>
            <a:endParaRPr lang="en-GB"/>
          </a:p>
        </p:txBody>
      </p:sp>
      <p:sp>
        <p:nvSpPr>
          <p:cNvPr id="5" name="Footer Placeholder 4">
            <a:extLst>
              <a:ext uri="{FF2B5EF4-FFF2-40B4-BE49-F238E27FC236}">
                <a16:creationId xmlns:a16="http://schemas.microsoft.com/office/drawing/2014/main" id="{AD9A85A6-7B33-1A81-1C82-33A9F1932B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B6FF3D5-9496-67E1-F1EA-2905331995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411F29-D9A4-4B40-8F58-4CE061E5BF7F}" type="slidenum">
              <a:rPr lang="en-GB" smtClean="0"/>
              <a:t>‹#›</a:t>
            </a:fld>
            <a:endParaRPr lang="en-GB"/>
          </a:p>
        </p:txBody>
      </p:sp>
    </p:spTree>
    <p:extLst>
      <p:ext uri="{BB962C8B-B14F-4D97-AF65-F5344CB8AC3E}">
        <p14:creationId xmlns:p14="http://schemas.microsoft.com/office/powerpoint/2010/main" val="659492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unprme.org.uk/2024-developing-pedagogy-com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 Target="slide19.xml"/><Relationship Id="rId7" Type="http://schemas.openxmlformats.org/officeDocument/2006/relationships/image" Target="../media/image6.jpeg"/><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slide" Target="slide51.xml"/><Relationship Id="rId4" Type="http://schemas.openxmlformats.org/officeDocument/2006/relationships/slide" Target="slide2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danderson@lincoln.ac.uk" TargetMode="External"/><Relationship Id="rId2" Type="http://schemas.openxmlformats.org/officeDocument/2006/relationships/hyperlink" Target="mailto:dbird@lincoln.ac.uk"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unprme.org/what-we-d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57AA4-0C1D-BCDF-F37C-980A5D81C169}"/>
              </a:ext>
            </a:extLst>
          </p:cNvPr>
          <p:cNvSpPr>
            <a:spLocks noGrp="1"/>
          </p:cNvSpPr>
          <p:nvPr>
            <p:ph type="ctrTitle"/>
          </p:nvPr>
        </p:nvSpPr>
        <p:spPr>
          <a:xfrm>
            <a:off x="1606296" y="0"/>
            <a:ext cx="9144000" cy="2387600"/>
          </a:xfrm>
        </p:spPr>
        <p:txBody>
          <a:bodyPr/>
          <a:lstStyle/>
          <a:p>
            <a:r>
              <a:rPr lang="en-GB" dirty="0"/>
              <a:t>PRME &amp; SDG Games: </a:t>
            </a:r>
            <a:br>
              <a:rPr lang="en-GB" dirty="0"/>
            </a:br>
            <a:r>
              <a:rPr lang="en-GB" dirty="0"/>
              <a:t>Teaching Support Resources</a:t>
            </a:r>
          </a:p>
        </p:txBody>
      </p:sp>
      <p:sp>
        <p:nvSpPr>
          <p:cNvPr id="3" name="Subtitle 2">
            <a:extLst>
              <a:ext uri="{FF2B5EF4-FFF2-40B4-BE49-F238E27FC236}">
                <a16:creationId xmlns:a16="http://schemas.microsoft.com/office/drawing/2014/main" id="{4077B0F2-0CA0-096A-E3D9-D2CB67A346F6}"/>
              </a:ext>
            </a:extLst>
          </p:cNvPr>
          <p:cNvSpPr>
            <a:spLocks noGrp="1"/>
          </p:cNvSpPr>
          <p:nvPr>
            <p:ph type="subTitle" idx="1"/>
          </p:nvPr>
        </p:nvSpPr>
        <p:spPr>
          <a:xfrm>
            <a:off x="1524000" y="3602038"/>
            <a:ext cx="9144000" cy="2387600"/>
          </a:xfrm>
        </p:spPr>
        <p:txBody>
          <a:bodyPr>
            <a:normAutofit/>
          </a:bodyPr>
          <a:lstStyle/>
          <a:p>
            <a:r>
              <a:rPr lang="en-GB" dirty="0"/>
              <a:t>Developed by: </a:t>
            </a:r>
          </a:p>
          <a:p>
            <a:r>
              <a:rPr lang="en-GB" dirty="0"/>
              <a:t>David Anderson, University of Lincoln</a:t>
            </a:r>
          </a:p>
          <a:p>
            <a:r>
              <a:rPr lang="en-GB" dirty="0"/>
              <a:t>Davina Bird, University of Lincoln  </a:t>
            </a:r>
          </a:p>
          <a:p>
            <a:endParaRPr lang="en-GB" dirty="0"/>
          </a:p>
          <a:p>
            <a:r>
              <a:rPr lang="en-GB" sz="1800" dirty="0"/>
              <a:t>Date created: 2024-2025</a:t>
            </a:r>
          </a:p>
        </p:txBody>
      </p:sp>
      <p:sp>
        <p:nvSpPr>
          <p:cNvPr id="5" name="TextBox 4">
            <a:extLst>
              <a:ext uri="{FF2B5EF4-FFF2-40B4-BE49-F238E27FC236}">
                <a16:creationId xmlns:a16="http://schemas.microsoft.com/office/drawing/2014/main" id="{C938F2AD-9741-A3E0-2B4F-7A3FCAB3B569}"/>
              </a:ext>
            </a:extLst>
          </p:cNvPr>
          <p:cNvSpPr txBox="1"/>
          <p:nvPr/>
        </p:nvSpPr>
        <p:spPr>
          <a:xfrm>
            <a:off x="3048000" y="2625088"/>
            <a:ext cx="6096000" cy="646331"/>
          </a:xfrm>
          <a:prstGeom prst="rect">
            <a:avLst/>
          </a:prstGeom>
          <a:noFill/>
        </p:spPr>
        <p:txBody>
          <a:bodyPr wrap="square">
            <a:spAutoFit/>
          </a:bodyPr>
          <a:lstStyle/>
          <a:p>
            <a:pPr algn="ctr"/>
            <a:r>
              <a:rPr lang="en-US" i="1" dirty="0"/>
              <a:t>Interactive learning tools for exploring sustainability and responsible management in the classroom. </a:t>
            </a:r>
            <a:endParaRPr lang="en-GB" i="1" dirty="0"/>
          </a:p>
        </p:txBody>
      </p:sp>
      <p:pic>
        <p:nvPicPr>
          <p:cNvPr id="8" name="Picture 2" descr="Responsible Management Education | UK &amp; Ireland PRME">
            <a:extLst>
              <a:ext uri="{FF2B5EF4-FFF2-40B4-BE49-F238E27FC236}">
                <a16:creationId xmlns:a16="http://schemas.microsoft.com/office/drawing/2014/main" id="{FA118BBD-DF55-4086-C223-3B938ECAC1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816"/>
          <a:stretch/>
        </p:blipFill>
        <p:spPr bwMode="auto">
          <a:xfrm>
            <a:off x="8933688" y="4689463"/>
            <a:ext cx="3057144" cy="2097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CD2B699E-83A9-35CB-0A63-57FDBFC23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 y="4931917"/>
            <a:ext cx="1656588" cy="16996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omputer and books with a graduation cap and books on a table&#10;&#10;AI-generated content may be incorrect.">
            <a:extLst>
              <a:ext uri="{FF2B5EF4-FFF2-40B4-BE49-F238E27FC236}">
                <a16:creationId xmlns:a16="http://schemas.microsoft.com/office/drawing/2014/main" id="{24CA1D36-624C-95AA-77F1-FD805BD2325F}"/>
              </a:ext>
            </a:extLst>
          </p:cNvPr>
          <p:cNvPicPr>
            <a:picLocks noChangeAspect="1"/>
          </p:cNvPicPr>
          <p:nvPr/>
        </p:nvPicPr>
        <p:blipFill>
          <a:blip r:embed="rId4">
            <a:alphaModFix amt="20000"/>
          </a:blip>
          <a:srcRect t="20118" b="10634"/>
          <a:stretch/>
        </p:blipFill>
        <p:spPr>
          <a:xfrm>
            <a:off x="0" y="0"/>
            <a:ext cx="12192000" cy="6858000"/>
          </a:xfrm>
          <a:prstGeom prst="rect">
            <a:avLst/>
          </a:prstGeom>
        </p:spPr>
      </p:pic>
    </p:spTree>
    <p:extLst>
      <p:ext uri="{BB962C8B-B14F-4D97-AF65-F5344CB8AC3E}">
        <p14:creationId xmlns:p14="http://schemas.microsoft.com/office/powerpoint/2010/main" val="2466610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E4A08-0F66-1023-0C47-8B011387EF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006505-F1C9-8A3D-1481-7D6E5E99C65D}"/>
              </a:ext>
            </a:extLst>
          </p:cNvPr>
          <p:cNvSpPr>
            <a:spLocks noGrp="1"/>
          </p:cNvSpPr>
          <p:nvPr>
            <p:ph type="title"/>
          </p:nvPr>
        </p:nvSpPr>
        <p:spPr/>
        <p:txBody>
          <a:bodyPr/>
          <a:lstStyle/>
          <a:p>
            <a:r>
              <a:rPr lang="en-GB" dirty="0"/>
              <a:t>PRME/SDG Useful Resources</a:t>
            </a:r>
          </a:p>
        </p:txBody>
      </p:sp>
      <p:graphicFrame>
        <p:nvGraphicFramePr>
          <p:cNvPr id="5" name="Content Placeholder 2">
            <a:extLst>
              <a:ext uri="{FF2B5EF4-FFF2-40B4-BE49-F238E27FC236}">
                <a16:creationId xmlns:a16="http://schemas.microsoft.com/office/drawing/2014/main" id="{C33593A3-2FEA-0F29-AADF-7C6EAE3BF547}"/>
              </a:ext>
            </a:extLst>
          </p:cNvPr>
          <p:cNvGraphicFramePr>
            <a:graphicFrameLocks noGrp="1"/>
          </p:cNvGraphicFramePr>
          <p:nvPr>
            <p:ph idx="1"/>
            <p:extLst>
              <p:ext uri="{D42A27DB-BD31-4B8C-83A1-F6EECF244321}">
                <p14:modId xmlns:p14="http://schemas.microsoft.com/office/powerpoint/2010/main" val="42834786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3981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542928-D261-EC2E-F175-DE09D0078612}"/>
              </a:ext>
            </a:extLst>
          </p:cNvPr>
          <p:cNvSpPr>
            <a:spLocks noGrp="1"/>
          </p:cNvSpPr>
          <p:nvPr>
            <p:ph type="title"/>
          </p:nvPr>
        </p:nvSpPr>
        <p:spPr>
          <a:xfrm>
            <a:off x="1524000" y="548640"/>
            <a:ext cx="9160475" cy="1132258"/>
          </a:xfrm>
        </p:spPr>
        <p:txBody>
          <a:bodyPr anchor="ctr">
            <a:normAutofit/>
          </a:bodyPr>
          <a:lstStyle/>
          <a:p>
            <a:pPr algn="ctr"/>
            <a:r>
              <a:rPr lang="en-GB" dirty="0"/>
              <a:t>Games Summary</a:t>
            </a:r>
          </a:p>
        </p:txBody>
      </p:sp>
      <p:graphicFrame>
        <p:nvGraphicFramePr>
          <p:cNvPr id="5" name="Content Placeholder 4">
            <a:extLst>
              <a:ext uri="{FF2B5EF4-FFF2-40B4-BE49-F238E27FC236}">
                <a16:creationId xmlns:a16="http://schemas.microsoft.com/office/drawing/2014/main" id="{CB3268F1-0AD1-0B0C-0F7C-8595443BF154}"/>
              </a:ext>
            </a:extLst>
          </p:cNvPr>
          <p:cNvGraphicFramePr>
            <a:graphicFrameLocks noGrp="1"/>
          </p:cNvGraphicFramePr>
          <p:nvPr>
            <p:ph idx="1"/>
            <p:extLst>
              <p:ext uri="{D42A27DB-BD31-4B8C-83A1-F6EECF244321}">
                <p14:modId xmlns:p14="http://schemas.microsoft.com/office/powerpoint/2010/main" val="288271606"/>
              </p:ext>
            </p:extLst>
          </p:nvPr>
        </p:nvGraphicFramePr>
        <p:xfrm>
          <a:off x="930876" y="2152637"/>
          <a:ext cx="10335351" cy="4065270"/>
        </p:xfrm>
        <a:graphic>
          <a:graphicData uri="http://schemas.openxmlformats.org/drawingml/2006/table">
            <a:tbl>
              <a:tblPr firstRow="1" bandRow="1">
                <a:tableStyleId>{5C22544A-7EE6-4342-B048-85BDC9FD1C3A}</a:tableStyleId>
              </a:tblPr>
              <a:tblGrid>
                <a:gridCol w="2843726">
                  <a:extLst>
                    <a:ext uri="{9D8B030D-6E8A-4147-A177-3AD203B41FA5}">
                      <a16:colId xmlns:a16="http://schemas.microsoft.com/office/drawing/2014/main" val="2892407646"/>
                    </a:ext>
                  </a:extLst>
                </a:gridCol>
                <a:gridCol w="3540771">
                  <a:extLst>
                    <a:ext uri="{9D8B030D-6E8A-4147-A177-3AD203B41FA5}">
                      <a16:colId xmlns:a16="http://schemas.microsoft.com/office/drawing/2014/main" val="2244039679"/>
                    </a:ext>
                  </a:extLst>
                </a:gridCol>
                <a:gridCol w="1367090">
                  <a:extLst>
                    <a:ext uri="{9D8B030D-6E8A-4147-A177-3AD203B41FA5}">
                      <a16:colId xmlns:a16="http://schemas.microsoft.com/office/drawing/2014/main" val="82371912"/>
                    </a:ext>
                  </a:extLst>
                </a:gridCol>
                <a:gridCol w="1367090">
                  <a:extLst>
                    <a:ext uri="{9D8B030D-6E8A-4147-A177-3AD203B41FA5}">
                      <a16:colId xmlns:a16="http://schemas.microsoft.com/office/drawing/2014/main" val="4127060125"/>
                    </a:ext>
                  </a:extLst>
                </a:gridCol>
                <a:gridCol w="1216674">
                  <a:extLst>
                    <a:ext uri="{9D8B030D-6E8A-4147-A177-3AD203B41FA5}">
                      <a16:colId xmlns:a16="http://schemas.microsoft.com/office/drawing/2014/main" val="3232851666"/>
                    </a:ext>
                  </a:extLst>
                </a:gridCol>
              </a:tblGrid>
              <a:tr h="546092">
                <a:tc>
                  <a:txBody>
                    <a:bodyPr/>
                    <a:lstStyle/>
                    <a:p>
                      <a:pPr>
                        <a:spcBef>
                          <a:spcPts val="1200"/>
                        </a:spcBef>
                        <a:spcAft>
                          <a:spcPts val="1200"/>
                        </a:spcAft>
                        <a:buNone/>
                      </a:pPr>
                      <a:r>
                        <a:rPr lang="en-GB" sz="1800" b="0" cap="none" spc="0">
                          <a:solidFill>
                            <a:schemeClr val="bg1"/>
                          </a:solidFill>
                          <a:effectLst/>
                        </a:rPr>
                        <a:t>Game</a:t>
                      </a:r>
                    </a:p>
                  </a:txBody>
                  <a:tcPr marL="149804" marR="86425" marT="115233" marB="115233" anchor="ctr"/>
                </a:tc>
                <a:tc>
                  <a:txBody>
                    <a:bodyPr/>
                    <a:lstStyle/>
                    <a:p>
                      <a:pPr>
                        <a:spcBef>
                          <a:spcPts val="1200"/>
                        </a:spcBef>
                        <a:spcAft>
                          <a:spcPts val="1200"/>
                        </a:spcAft>
                        <a:buNone/>
                      </a:pPr>
                      <a:r>
                        <a:rPr lang="en-GB" sz="1800" b="0" cap="none" spc="0" dirty="0">
                          <a:solidFill>
                            <a:schemeClr val="bg1"/>
                          </a:solidFill>
                          <a:effectLst/>
                        </a:rPr>
                        <a:t>Learning Objective</a:t>
                      </a:r>
                    </a:p>
                  </a:txBody>
                  <a:tcPr marL="149804" marR="86425" marT="115233" marB="115233" anchor="ctr"/>
                </a:tc>
                <a:tc>
                  <a:txBody>
                    <a:bodyPr/>
                    <a:lstStyle/>
                    <a:p>
                      <a:pPr>
                        <a:spcBef>
                          <a:spcPts val="1200"/>
                        </a:spcBef>
                        <a:spcAft>
                          <a:spcPts val="1200"/>
                        </a:spcAft>
                        <a:buNone/>
                      </a:pPr>
                      <a:r>
                        <a:rPr lang="en-GB" sz="1800" b="0" cap="none" spc="0" dirty="0">
                          <a:solidFill>
                            <a:schemeClr val="bg1"/>
                          </a:solidFill>
                          <a:effectLst/>
                        </a:rPr>
                        <a:t>Complexity</a:t>
                      </a:r>
                    </a:p>
                  </a:txBody>
                  <a:tcPr marL="149804" marR="86425" marT="115233" marB="115233" anchor="ctr"/>
                </a:tc>
                <a:tc>
                  <a:txBody>
                    <a:bodyPr/>
                    <a:lstStyle/>
                    <a:p>
                      <a:pPr>
                        <a:spcBef>
                          <a:spcPts val="1200"/>
                        </a:spcBef>
                        <a:spcAft>
                          <a:spcPts val="1200"/>
                        </a:spcAft>
                        <a:buNone/>
                      </a:pPr>
                      <a:r>
                        <a:rPr lang="en-GB" sz="1800" b="0" cap="none" spc="0" dirty="0">
                          <a:solidFill>
                            <a:schemeClr val="bg1"/>
                          </a:solidFill>
                          <a:effectLst/>
                        </a:rPr>
                        <a:t># of Players</a:t>
                      </a:r>
                    </a:p>
                  </a:txBody>
                  <a:tcPr marL="149804" marR="86425" marT="115233" marB="115233" anchor="ctr"/>
                </a:tc>
                <a:tc>
                  <a:txBody>
                    <a:bodyPr/>
                    <a:lstStyle/>
                    <a:p>
                      <a:pPr>
                        <a:spcBef>
                          <a:spcPts val="1200"/>
                        </a:spcBef>
                        <a:spcAft>
                          <a:spcPts val="1200"/>
                        </a:spcAft>
                        <a:buNone/>
                      </a:pPr>
                      <a:r>
                        <a:rPr lang="en-GB" sz="1800" b="0" cap="none" spc="0">
                          <a:solidFill>
                            <a:schemeClr val="bg1"/>
                          </a:solidFill>
                          <a:effectLst/>
                        </a:rPr>
                        <a:t>Duration</a:t>
                      </a:r>
                    </a:p>
                  </a:txBody>
                  <a:tcPr marL="149804" marR="86425" marT="115233" marB="115233" anchor="ctr"/>
                </a:tc>
                <a:extLst>
                  <a:ext uri="{0D108BD9-81ED-4DB2-BD59-A6C34878D82A}">
                    <a16:rowId xmlns:a16="http://schemas.microsoft.com/office/drawing/2014/main" val="1100898727"/>
                  </a:ext>
                </a:extLst>
              </a:tr>
              <a:tr h="546092">
                <a:tc>
                  <a:txBody>
                    <a:bodyPr/>
                    <a:lstStyle/>
                    <a:p>
                      <a:pPr>
                        <a:spcBef>
                          <a:spcPts val="1200"/>
                        </a:spcBef>
                        <a:spcAft>
                          <a:spcPts val="1200"/>
                        </a:spcAft>
                        <a:buNone/>
                      </a:pPr>
                      <a:r>
                        <a:rPr lang="en-GB" sz="1800" b="1" cap="none" spc="0" dirty="0">
                          <a:solidFill>
                            <a:schemeClr val="tx1"/>
                          </a:solidFill>
                          <a:effectLst/>
                        </a:rPr>
                        <a:t>SDG Memory Game</a:t>
                      </a:r>
                      <a:endParaRPr lang="en-GB" sz="1800" cap="none" spc="0" dirty="0">
                        <a:solidFill>
                          <a:schemeClr val="tx1"/>
                        </a:solidFill>
                        <a:effectLst/>
                      </a:endParaRPr>
                    </a:p>
                  </a:txBody>
                  <a:tcPr marL="149804" marR="86425" marT="115233" marB="115233"/>
                </a:tc>
                <a:tc>
                  <a:txBody>
                    <a:bodyPr/>
                    <a:lstStyle/>
                    <a:p>
                      <a:pPr>
                        <a:spcBef>
                          <a:spcPts val="1200"/>
                        </a:spcBef>
                        <a:spcAft>
                          <a:spcPts val="1200"/>
                        </a:spcAft>
                        <a:buNone/>
                      </a:pPr>
                      <a:r>
                        <a:rPr lang="en-GB" sz="1800" cap="none" spc="0" dirty="0">
                          <a:solidFill>
                            <a:schemeClr val="tx1"/>
                          </a:solidFill>
                          <a:effectLst/>
                        </a:rPr>
                        <a:t>Introduce the 17 SDGs</a:t>
                      </a:r>
                    </a:p>
                  </a:txBody>
                  <a:tcPr marL="149804" marR="86425" marT="115233" marB="115233"/>
                </a:tc>
                <a:tc>
                  <a:txBody>
                    <a:bodyPr/>
                    <a:lstStyle/>
                    <a:p>
                      <a:pPr>
                        <a:spcBef>
                          <a:spcPts val="1200"/>
                        </a:spcBef>
                        <a:spcAft>
                          <a:spcPts val="1200"/>
                        </a:spcAft>
                        <a:buNone/>
                      </a:pPr>
                      <a:r>
                        <a:rPr lang="en-GB" sz="1800" cap="none" spc="0">
                          <a:solidFill>
                            <a:schemeClr val="tx1"/>
                          </a:solidFill>
                          <a:effectLst/>
                        </a:rPr>
                        <a:t>Low</a:t>
                      </a:r>
                    </a:p>
                  </a:txBody>
                  <a:tcPr marL="149804" marR="86425" marT="115233" marB="115233"/>
                </a:tc>
                <a:tc>
                  <a:txBody>
                    <a:bodyPr/>
                    <a:lstStyle/>
                    <a:p>
                      <a:pPr>
                        <a:spcBef>
                          <a:spcPts val="1200"/>
                        </a:spcBef>
                        <a:spcAft>
                          <a:spcPts val="1200"/>
                        </a:spcAft>
                        <a:buNone/>
                      </a:pPr>
                      <a:r>
                        <a:rPr lang="en-GB" sz="1800" cap="none" spc="0" dirty="0">
                          <a:solidFill>
                            <a:schemeClr val="tx1"/>
                          </a:solidFill>
                          <a:effectLst/>
                        </a:rPr>
                        <a:t>2-5</a:t>
                      </a:r>
                    </a:p>
                  </a:txBody>
                  <a:tcPr marL="149804" marR="86425" marT="115233" marB="115233"/>
                </a:tc>
                <a:tc>
                  <a:txBody>
                    <a:bodyPr/>
                    <a:lstStyle/>
                    <a:p>
                      <a:pPr>
                        <a:spcBef>
                          <a:spcPts val="1200"/>
                        </a:spcBef>
                        <a:spcAft>
                          <a:spcPts val="1200"/>
                        </a:spcAft>
                        <a:buNone/>
                      </a:pPr>
                      <a:r>
                        <a:rPr lang="en-GB" sz="1800" cap="none" spc="0">
                          <a:solidFill>
                            <a:schemeClr val="tx1"/>
                          </a:solidFill>
                          <a:effectLst/>
                        </a:rPr>
                        <a:t>10m</a:t>
                      </a:r>
                    </a:p>
                  </a:txBody>
                  <a:tcPr marL="149804" marR="86425" marT="115233" marB="115233"/>
                </a:tc>
                <a:extLst>
                  <a:ext uri="{0D108BD9-81ED-4DB2-BD59-A6C34878D82A}">
                    <a16:rowId xmlns:a16="http://schemas.microsoft.com/office/drawing/2014/main" val="641615252"/>
                  </a:ext>
                </a:extLst>
              </a:tr>
              <a:tr h="822670">
                <a:tc>
                  <a:txBody>
                    <a:bodyPr/>
                    <a:lstStyle/>
                    <a:p>
                      <a:pPr>
                        <a:spcBef>
                          <a:spcPts val="1200"/>
                        </a:spcBef>
                        <a:spcAft>
                          <a:spcPts val="1200"/>
                        </a:spcAft>
                        <a:buNone/>
                      </a:pPr>
                      <a:r>
                        <a:rPr lang="en-GB" sz="1800" b="1" cap="none" spc="0" dirty="0">
                          <a:solidFill>
                            <a:schemeClr val="tx1"/>
                          </a:solidFill>
                          <a:effectLst/>
                        </a:rPr>
                        <a:t>PRME Pumps</a:t>
                      </a:r>
                      <a:endParaRPr lang="en-GB" sz="1800" cap="none" spc="0" dirty="0">
                        <a:solidFill>
                          <a:schemeClr val="tx1"/>
                        </a:solidFill>
                        <a:effectLst/>
                      </a:endParaRPr>
                    </a:p>
                  </a:txBody>
                  <a:tcPr marL="149804" marR="86425" marT="115233" marB="115233"/>
                </a:tc>
                <a:tc>
                  <a:txBody>
                    <a:bodyPr/>
                    <a:lstStyle/>
                    <a:p>
                      <a:pPr>
                        <a:spcBef>
                          <a:spcPts val="1200"/>
                        </a:spcBef>
                        <a:spcAft>
                          <a:spcPts val="1200"/>
                        </a:spcAft>
                        <a:buNone/>
                      </a:pPr>
                      <a:r>
                        <a:rPr lang="en-GB" sz="1800" cap="none" spc="0">
                          <a:solidFill>
                            <a:schemeClr val="tx1"/>
                          </a:solidFill>
                          <a:effectLst/>
                        </a:rPr>
                        <a:t>Familiarize students with the seven PRME principles</a:t>
                      </a:r>
                    </a:p>
                  </a:txBody>
                  <a:tcPr marL="149804" marR="86425" marT="115233" marB="115233"/>
                </a:tc>
                <a:tc>
                  <a:txBody>
                    <a:bodyPr/>
                    <a:lstStyle/>
                    <a:p>
                      <a:pPr>
                        <a:spcBef>
                          <a:spcPts val="1200"/>
                        </a:spcBef>
                        <a:spcAft>
                          <a:spcPts val="1200"/>
                        </a:spcAft>
                        <a:buNone/>
                      </a:pPr>
                      <a:r>
                        <a:rPr lang="en-GB" sz="1800" cap="none" spc="0">
                          <a:solidFill>
                            <a:schemeClr val="tx1"/>
                          </a:solidFill>
                          <a:effectLst/>
                        </a:rPr>
                        <a:t>Low</a:t>
                      </a:r>
                    </a:p>
                  </a:txBody>
                  <a:tcPr marL="149804" marR="86425" marT="115233" marB="115233"/>
                </a:tc>
                <a:tc>
                  <a:txBody>
                    <a:bodyPr/>
                    <a:lstStyle/>
                    <a:p>
                      <a:pPr>
                        <a:spcBef>
                          <a:spcPts val="1200"/>
                        </a:spcBef>
                        <a:spcAft>
                          <a:spcPts val="1200"/>
                        </a:spcAft>
                        <a:buNone/>
                      </a:pPr>
                      <a:r>
                        <a:rPr lang="en-GB" sz="1800" cap="none" spc="0" dirty="0">
                          <a:solidFill>
                            <a:schemeClr val="tx1"/>
                          </a:solidFill>
                          <a:effectLst/>
                        </a:rPr>
                        <a:t>2-6</a:t>
                      </a:r>
                    </a:p>
                  </a:txBody>
                  <a:tcPr marL="149804" marR="86425" marT="115233" marB="115233"/>
                </a:tc>
                <a:tc>
                  <a:txBody>
                    <a:bodyPr/>
                    <a:lstStyle/>
                    <a:p>
                      <a:pPr>
                        <a:spcBef>
                          <a:spcPts val="1200"/>
                        </a:spcBef>
                        <a:spcAft>
                          <a:spcPts val="1200"/>
                        </a:spcAft>
                        <a:buNone/>
                      </a:pPr>
                      <a:r>
                        <a:rPr lang="en-GB" sz="1800" cap="none" spc="0">
                          <a:solidFill>
                            <a:schemeClr val="tx1"/>
                          </a:solidFill>
                          <a:effectLst/>
                        </a:rPr>
                        <a:t>15m-30m</a:t>
                      </a:r>
                    </a:p>
                  </a:txBody>
                  <a:tcPr marL="149804" marR="86425" marT="115233" marB="115233"/>
                </a:tc>
                <a:extLst>
                  <a:ext uri="{0D108BD9-81ED-4DB2-BD59-A6C34878D82A}">
                    <a16:rowId xmlns:a16="http://schemas.microsoft.com/office/drawing/2014/main" val="1096524633"/>
                  </a:ext>
                </a:extLst>
              </a:tr>
              <a:tr h="822670">
                <a:tc>
                  <a:txBody>
                    <a:bodyPr/>
                    <a:lstStyle/>
                    <a:p>
                      <a:pPr>
                        <a:spcBef>
                          <a:spcPts val="1200"/>
                        </a:spcBef>
                        <a:spcAft>
                          <a:spcPts val="1200"/>
                        </a:spcAft>
                        <a:buNone/>
                      </a:pPr>
                      <a:r>
                        <a:rPr lang="en-GB" sz="1800" b="1" cap="none" spc="0">
                          <a:solidFill>
                            <a:schemeClr val="tx1"/>
                          </a:solidFill>
                          <a:effectLst/>
                        </a:rPr>
                        <a:t>Cards for Sustainability</a:t>
                      </a:r>
                      <a:endParaRPr lang="en-GB" sz="1800" cap="none" spc="0">
                        <a:solidFill>
                          <a:schemeClr val="tx1"/>
                        </a:solidFill>
                        <a:effectLst/>
                      </a:endParaRPr>
                    </a:p>
                  </a:txBody>
                  <a:tcPr marL="149804" marR="86425" marT="115233" marB="115233"/>
                </a:tc>
                <a:tc>
                  <a:txBody>
                    <a:bodyPr/>
                    <a:lstStyle/>
                    <a:p>
                      <a:pPr>
                        <a:spcBef>
                          <a:spcPts val="1200"/>
                        </a:spcBef>
                        <a:spcAft>
                          <a:spcPts val="1200"/>
                        </a:spcAft>
                        <a:buNone/>
                      </a:pPr>
                      <a:r>
                        <a:rPr lang="en-GB" sz="1800" cap="none" spc="0">
                          <a:solidFill>
                            <a:schemeClr val="tx1"/>
                          </a:solidFill>
                          <a:effectLst/>
                        </a:rPr>
                        <a:t>Highlight individual actions for achieving the 17 SDGs</a:t>
                      </a:r>
                    </a:p>
                  </a:txBody>
                  <a:tcPr marL="149804" marR="86425" marT="115233" marB="115233"/>
                </a:tc>
                <a:tc>
                  <a:txBody>
                    <a:bodyPr/>
                    <a:lstStyle/>
                    <a:p>
                      <a:pPr>
                        <a:spcBef>
                          <a:spcPts val="1200"/>
                        </a:spcBef>
                        <a:spcAft>
                          <a:spcPts val="1200"/>
                        </a:spcAft>
                        <a:buNone/>
                      </a:pPr>
                      <a:r>
                        <a:rPr lang="en-GB" sz="1800" cap="none" spc="0">
                          <a:solidFill>
                            <a:schemeClr val="tx1"/>
                          </a:solidFill>
                          <a:effectLst/>
                        </a:rPr>
                        <a:t>Medium</a:t>
                      </a:r>
                    </a:p>
                  </a:txBody>
                  <a:tcPr marL="149804" marR="86425" marT="115233" marB="115233"/>
                </a:tc>
                <a:tc>
                  <a:txBody>
                    <a:bodyPr/>
                    <a:lstStyle/>
                    <a:p>
                      <a:pPr>
                        <a:spcBef>
                          <a:spcPts val="1200"/>
                        </a:spcBef>
                        <a:spcAft>
                          <a:spcPts val="1200"/>
                        </a:spcAft>
                        <a:buNone/>
                      </a:pPr>
                      <a:r>
                        <a:rPr lang="en-GB" sz="1800" cap="none" spc="0" dirty="0">
                          <a:solidFill>
                            <a:schemeClr val="tx1"/>
                          </a:solidFill>
                          <a:effectLst/>
                        </a:rPr>
                        <a:t>2-6</a:t>
                      </a:r>
                    </a:p>
                  </a:txBody>
                  <a:tcPr marL="149804" marR="86425" marT="115233" marB="115233"/>
                </a:tc>
                <a:tc>
                  <a:txBody>
                    <a:bodyPr/>
                    <a:lstStyle/>
                    <a:p>
                      <a:pPr>
                        <a:spcBef>
                          <a:spcPts val="1200"/>
                        </a:spcBef>
                        <a:spcAft>
                          <a:spcPts val="1200"/>
                        </a:spcAft>
                        <a:buNone/>
                      </a:pPr>
                      <a:r>
                        <a:rPr lang="en-GB" sz="1800" cap="none" spc="0">
                          <a:solidFill>
                            <a:schemeClr val="tx1"/>
                          </a:solidFill>
                          <a:effectLst/>
                        </a:rPr>
                        <a:t>15m-30m</a:t>
                      </a:r>
                    </a:p>
                  </a:txBody>
                  <a:tcPr marL="149804" marR="86425" marT="115233" marB="115233"/>
                </a:tc>
                <a:extLst>
                  <a:ext uri="{0D108BD9-81ED-4DB2-BD59-A6C34878D82A}">
                    <a16:rowId xmlns:a16="http://schemas.microsoft.com/office/drawing/2014/main" val="3325360265"/>
                  </a:ext>
                </a:extLst>
              </a:tr>
              <a:tr h="1099248">
                <a:tc>
                  <a:txBody>
                    <a:bodyPr/>
                    <a:lstStyle/>
                    <a:p>
                      <a:pPr>
                        <a:spcBef>
                          <a:spcPts val="1200"/>
                        </a:spcBef>
                        <a:spcAft>
                          <a:spcPts val="1200"/>
                        </a:spcAft>
                        <a:buNone/>
                      </a:pPr>
                      <a:r>
                        <a:rPr lang="en-GB" sz="1800" b="1" cap="none" spc="0">
                          <a:solidFill>
                            <a:schemeClr val="tx1"/>
                          </a:solidFill>
                          <a:effectLst/>
                        </a:rPr>
                        <a:t>Concord</a:t>
                      </a:r>
                      <a:endParaRPr lang="en-GB" sz="1800" cap="none" spc="0">
                        <a:solidFill>
                          <a:schemeClr val="tx1"/>
                        </a:solidFill>
                        <a:effectLst/>
                      </a:endParaRPr>
                    </a:p>
                  </a:txBody>
                  <a:tcPr marL="149804" marR="86425" marT="115233" marB="115233"/>
                </a:tc>
                <a:tc>
                  <a:txBody>
                    <a:bodyPr/>
                    <a:lstStyle/>
                    <a:p>
                      <a:pPr>
                        <a:spcBef>
                          <a:spcPts val="1200"/>
                        </a:spcBef>
                        <a:spcAft>
                          <a:spcPts val="1200"/>
                        </a:spcAft>
                        <a:buNone/>
                      </a:pPr>
                      <a:r>
                        <a:rPr lang="en-GB" sz="1800" cap="none" spc="0" dirty="0">
                          <a:solidFill>
                            <a:schemeClr val="tx1"/>
                          </a:solidFill>
                          <a:effectLst/>
                        </a:rPr>
                        <a:t>Encourage collaborative decision-making using the seven PRME principles to achieve the 17 SDGs</a:t>
                      </a:r>
                    </a:p>
                  </a:txBody>
                  <a:tcPr marL="149804" marR="86425" marT="115233" marB="115233"/>
                </a:tc>
                <a:tc>
                  <a:txBody>
                    <a:bodyPr/>
                    <a:lstStyle/>
                    <a:p>
                      <a:pPr>
                        <a:spcBef>
                          <a:spcPts val="1200"/>
                        </a:spcBef>
                        <a:spcAft>
                          <a:spcPts val="1200"/>
                        </a:spcAft>
                        <a:buNone/>
                      </a:pPr>
                      <a:r>
                        <a:rPr lang="en-GB" sz="1800" cap="none" spc="0">
                          <a:solidFill>
                            <a:schemeClr val="tx1"/>
                          </a:solidFill>
                          <a:effectLst/>
                        </a:rPr>
                        <a:t>High </a:t>
                      </a:r>
                    </a:p>
                  </a:txBody>
                  <a:tcPr marL="149804" marR="86425" marT="115233" marB="115233"/>
                </a:tc>
                <a:tc>
                  <a:txBody>
                    <a:bodyPr/>
                    <a:lstStyle/>
                    <a:p>
                      <a:pPr>
                        <a:spcBef>
                          <a:spcPts val="1200"/>
                        </a:spcBef>
                        <a:spcAft>
                          <a:spcPts val="1200"/>
                        </a:spcAft>
                        <a:buNone/>
                      </a:pPr>
                      <a:r>
                        <a:rPr lang="en-GB" sz="1800" cap="none" spc="0" dirty="0">
                          <a:solidFill>
                            <a:schemeClr val="tx1"/>
                          </a:solidFill>
                          <a:effectLst/>
                        </a:rPr>
                        <a:t>2-5</a:t>
                      </a:r>
                    </a:p>
                  </a:txBody>
                  <a:tcPr marL="149804" marR="86425" marT="115233" marB="115233"/>
                </a:tc>
                <a:tc>
                  <a:txBody>
                    <a:bodyPr/>
                    <a:lstStyle/>
                    <a:p>
                      <a:pPr>
                        <a:spcBef>
                          <a:spcPts val="1200"/>
                        </a:spcBef>
                        <a:spcAft>
                          <a:spcPts val="1200"/>
                        </a:spcAft>
                        <a:buNone/>
                      </a:pPr>
                      <a:r>
                        <a:rPr lang="en-GB" sz="1800" cap="none" spc="0" dirty="0">
                          <a:solidFill>
                            <a:schemeClr val="tx1"/>
                          </a:solidFill>
                          <a:effectLst/>
                        </a:rPr>
                        <a:t>45m+</a:t>
                      </a:r>
                    </a:p>
                  </a:txBody>
                  <a:tcPr marL="149804" marR="86425" marT="115233" marB="115233"/>
                </a:tc>
                <a:extLst>
                  <a:ext uri="{0D108BD9-81ED-4DB2-BD59-A6C34878D82A}">
                    <a16:rowId xmlns:a16="http://schemas.microsoft.com/office/drawing/2014/main" val="2731986966"/>
                  </a:ext>
                </a:extLst>
              </a:tr>
            </a:tbl>
          </a:graphicData>
        </a:graphic>
      </p:graphicFrame>
    </p:spTree>
    <p:extLst>
      <p:ext uri="{BB962C8B-B14F-4D97-AF65-F5344CB8AC3E}">
        <p14:creationId xmlns:p14="http://schemas.microsoft.com/office/powerpoint/2010/main" val="668540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2F51C2-15F8-BE8C-0CCD-17A67D3EA9FF}"/>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12139E-A8CB-FE06-37D1-4191F56B5642}"/>
              </a:ext>
            </a:extLst>
          </p:cNvPr>
          <p:cNvSpPr>
            <a:spLocks noGrp="1"/>
          </p:cNvSpPr>
          <p:nvPr>
            <p:ph type="title"/>
          </p:nvPr>
        </p:nvSpPr>
        <p:spPr>
          <a:xfrm>
            <a:off x="630935" y="640080"/>
            <a:ext cx="5112639" cy="1481328"/>
          </a:xfrm>
        </p:spPr>
        <p:txBody>
          <a:bodyPr anchor="b">
            <a:normAutofit/>
          </a:bodyPr>
          <a:lstStyle/>
          <a:p>
            <a:r>
              <a:rPr lang="en-GB" sz="5000" b="1" dirty="0"/>
              <a:t>1. SDG Memory Game</a:t>
            </a: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F2E669-BDBE-67C0-BBED-71AB0A89F3E1}"/>
              </a:ext>
            </a:extLst>
          </p:cNvPr>
          <p:cNvSpPr>
            <a:spLocks noGrp="1"/>
          </p:cNvSpPr>
          <p:nvPr>
            <p:ph idx="1"/>
          </p:nvPr>
        </p:nvSpPr>
        <p:spPr>
          <a:xfrm>
            <a:off x="630936" y="2660904"/>
            <a:ext cx="4818888" cy="3547872"/>
          </a:xfrm>
        </p:spPr>
        <p:txBody>
          <a:bodyPr vert="horz" lIns="91440" tIns="45720" rIns="91440" bIns="45720" rtlCol="0" anchor="t">
            <a:normAutofit/>
          </a:bodyPr>
          <a:lstStyle/>
          <a:p>
            <a:pPr marL="0" indent="0">
              <a:buNone/>
            </a:pPr>
            <a:r>
              <a:rPr lang="en-GB" sz="1700" dirty="0"/>
              <a:t>Play this game with students who have little familiarity with the individual Sustainable Development Goals.</a:t>
            </a:r>
          </a:p>
          <a:p>
            <a:pPr marL="0" indent="0">
              <a:buNone/>
            </a:pPr>
            <a:endParaRPr lang="en-GB" sz="1700" dirty="0"/>
          </a:p>
          <a:p>
            <a:pPr marL="0" indent="0">
              <a:buNone/>
            </a:pPr>
            <a:r>
              <a:rPr lang="en-GB" sz="1700" dirty="0"/>
              <a:t>Acts as a method for developing awareness of different categories of sustainability which can be expanded on during class activities and discussions. </a:t>
            </a:r>
          </a:p>
          <a:p>
            <a:pPr marL="0" indent="0">
              <a:buNone/>
            </a:pPr>
            <a:endParaRPr lang="en-GB" sz="1700" dirty="0"/>
          </a:p>
          <a:p>
            <a:pPr marL="0" indent="0">
              <a:buNone/>
            </a:pPr>
            <a:r>
              <a:rPr lang="en-GB" sz="1700" b="1" dirty="0">
                <a:latin typeface="Aptos" panose="020B0004020202020204" pitchFamily="34" charset="0"/>
              </a:rPr>
              <a:t>Skills involved: </a:t>
            </a:r>
            <a:r>
              <a:rPr lang="en-GB" sz="1700" dirty="0">
                <a:latin typeface="Aptos" panose="020B0004020202020204" pitchFamily="34" charset="0"/>
              </a:rPr>
              <a:t>decision making, logical reasoning, communication, competitiveness awareness, conceptual linking.</a:t>
            </a:r>
            <a:endParaRPr lang="en-GB" sz="1700" dirty="0"/>
          </a:p>
          <a:p>
            <a:pPr marL="0" indent="0">
              <a:buNone/>
            </a:pPr>
            <a:endParaRPr lang="en-GB" sz="1700" dirty="0"/>
          </a:p>
          <a:p>
            <a:endParaRPr lang="en-GB" sz="1700" dirty="0"/>
          </a:p>
        </p:txBody>
      </p:sp>
      <p:pic>
        <p:nvPicPr>
          <p:cNvPr id="7" name="Picture 6" descr="A colorful circle with black background&#10;&#10;AI-generated content may be incorrect.">
            <a:extLst>
              <a:ext uri="{FF2B5EF4-FFF2-40B4-BE49-F238E27FC236}">
                <a16:creationId xmlns:a16="http://schemas.microsoft.com/office/drawing/2014/main" id="{FD9B63DE-4D65-C09D-FAB5-509FD7BB3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3343992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0F64A-CFD3-EDF6-6152-8B4F0E13D3EE}"/>
              </a:ext>
            </a:extLst>
          </p:cNvPr>
          <p:cNvSpPr>
            <a:spLocks noGrp="1"/>
          </p:cNvSpPr>
          <p:nvPr>
            <p:ph type="title"/>
          </p:nvPr>
        </p:nvSpPr>
        <p:spPr>
          <a:xfrm>
            <a:off x="5385816" y="365125"/>
            <a:ext cx="5967984" cy="1325563"/>
          </a:xfrm>
        </p:spPr>
        <p:txBody>
          <a:bodyPr/>
          <a:lstStyle/>
          <a:p>
            <a:pPr algn="ctr"/>
            <a:r>
              <a:rPr lang="en-US" b="1" dirty="0"/>
              <a:t>Examples: 17 SDGs Memory Game</a:t>
            </a:r>
          </a:p>
        </p:txBody>
      </p:sp>
      <p:pic>
        <p:nvPicPr>
          <p:cNvPr id="4" name="Picture 3" descr="A group of cards on a table&#10;&#10;AI-generated content may be incorrect.">
            <a:extLst>
              <a:ext uri="{FF2B5EF4-FFF2-40B4-BE49-F238E27FC236}">
                <a16:creationId xmlns:a16="http://schemas.microsoft.com/office/drawing/2014/main" id="{70196EAF-61F6-AA63-5CB5-B700DF0F5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57250" y="857250"/>
            <a:ext cx="6858000" cy="5143500"/>
          </a:xfrm>
          <a:prstGeom prst="rect">
            <a:avLst/>
          </a:prstGeom>
        </p:spPr>
      </p:pic>
      <p:pic>
        <p:nvPicPr>
          <p:cNvPr id="6" name="Picture 5" descr="A group of cards with text on them">
            <a:extLst>
              <a:ext uri="{FF2B5EF4-FFF2-40B4-BE49-F238E27FC236}">
                <a16:creationId xmlns:a16="http://schemas.microsoft.com/office/drawing/2014/main" id="{FA4E1FCC-247C-8E1B-CFD0-EABAEF343B55}"/>
              </a:ext>
            </a:extLst>
          </p:cNvPr>
          <p:cNvPicPr>
            <a:picLocks noChangeAspect="1"/>
          </p:cNvPicPr>
          <p:nvPr/>
        </p:nvPicPr>
        <p:blipFill>
          <a:blip r:embed="rId3">
            <a:extLst>
              <a:ext uri="{28A0092B-C50C-407E-A947-70E740481C1C}">
                <a14:useLocalDpi xmlns:a14="http://schemas.microsoft.com/office/drawing/2010/main" val="0"/>
              </a:ext>
            </a:extLst>
          </a:blip>
          <a:srcRect t="7287"/>
          <a:stretch>
            <a:fillRect/>
          </a:stretch>
        </p:blipFill>
        <p:spPr>
          <a:xfrm>
            <a:off x="5143500" y="1956816"/>
            <a:ext cx="7048500" cy="4901184"/>
          </a:xfrm>
          <a:prstGeom prst="rect">
            <a:avLst/>
          </a:prstGeom>
        </p:spPr>
      </p:pic>
    </p:spTree>
    <p:extLst>
      <p:ext uri="{BB962C8B-B14F-4D97-AF65-F5344CB8AC3E}">
        <p14:creationId xmlns:p14="http://schemas.microsoft.com/office/powerpoint/2010/main" val="780171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2B801-8E39-F466-5CF6-816452B68E62}"/>
              </a:ext>
            </a:extLst>
          </p:cNvPr>
          <p:cNvSpPr>
            <a:spLocks noGrp="1"/>
          </p:cNvSpPr>
          <p:nvPr>
            <p:ph type="title"/>
          </p:nvPr>
        </p:nvSpPr>
        <p:spPr/>
        <p:txBody>
          <a:bodyPr/>
          <a:lstStyle/>
          <a:p>
            <a:r>
              <a:rPr lang="en-GB" b="1"/>
              <a:t>Setup &amp; Gameplay</a:t>
            </a:r>
          </a:p>
        </p:txBody>
      </p:sp>
      <p:sp>
        <p:nvSpPr>
          <p:cNvPr id="3" name="Content Placeholder 2">
            <a:extLst>
              <a:ext uri="{FF2B5EF4-FFF2-40B4-BE49-F238E27FC236}">
                <a16:creationId xmlns:a16="http://schemas.microsoft.com/office/drawing/2014/main" id="{1E512579-5C09-CB49-4F38-AB1AFC6941B6}"/>
              </a:ext>
            </a:extLst>
          </p:cNvPr>
          <p:cNvSpPr>
            <a:spLocks noGrp="1"/>
          </p:cNvSpPr>
          <p:nvPr>
            <p:ph idx="1"/>
          </p:nvPr>
        </p:nvSpPr>
        <p:spPr/>
        <p:txBody>
          <a:bodyPr>
            <a:normAutofit fontScale="77500" lnSpcReduction="20000"/>
          </a:bodyPr>
          <a:lstStyle/>
          <a:p>
            <a:pPr marL="514350" indent="-514350">
              <a:buFont typeface="+mj-lt"/>
              <a:buAutoNum type="arabicPeriod"/>
            </a:pPr>
            <a:r>
              <a:rPr lang="en-GB" b="1" dirty="0"/>
              <a:t>Setup: </a:t>
            </a:r>
            <a:r>
              <a:rPr lang="en-GB" dirty="0"/>
              <a:t>Shuffled together two packs of Sustainable Development Goal (SDG) cards. Lay the cards faced down in a grid (start with a 5x5 and add extra cards as you like).</a:t>
            </a:r>
          </a:p>
          <a:p>
            <a:pPr marL="514350" indent="-514350">
              <a:buFont typeface="+mj-lt"/>
              <a:buAutoNum type="arabicPeriod"/>
            </a:pPr>
            <a:endParaRPr lang="en-GB" dirty="0"/>
          </a:p>
          <a:p>
            <a:pPr marL="514350" indent="-514350">
              <a:buFont typeface="+mj-lt"/>
              <a:buAutoNum type="arabicPeriod"/>
            </a:pPr>
            <a:r>
              <a:rPr lang="en-GB" b="1" dirty="0"/>
              <a:t>Objective:</a:t>
            </a:r>
            <a:r>
              <a:rPr lang="en-GB" dirty="0"/>
              <a:t> To match pairs of identical cards.</a:t>
            </a:r>
          </a:p>
          <a:p>
            <a:pPr marL="514350" indent="-514350">
              <a:buFont typeface="+mj-lt"/>
              <a:buAutoNum type="arabicPeriod"/>
            </a:pPr>
            <a:endParaRPr lang="en-GB" dirty="0"/>
          </a:p>
          <a:p>
            <a:pPr marL="514350" indent="-514350">
              <a:buFont typeface="+mj-lt"/>
              <a:buAutoNum type="arabicPeriod"/>
            </a:pPr>
            <a:r>
              <a:rPr lang="en-GB" b="1" dirty="0"/>
              <a:t>Gameplay:</a:t>
            </a:r>
          </a:p>
          <a:p>
            <a:pPr lvl="1"/>
            <a:r>
              <a:rPr lang="en-GB" dirty="0"/>
              <a:t>Players take turns.</a:t>
            </a:r>
          </a:p>
          <a:p>
            <a:pPr lvl="1"/>
            <a:r>
              <a:rPr lang="en-GB" dirty="0"/>
              <a:t>On your turn, flip over two tiles.</a:t>
            </a:r>
          </a:p>
          <a:p>
            <a:pPr lvl="1"/>
            <a:r>
              <a:rPr lang="en-GB" dirty="0"/>
              <a:t>If the tiles match, keep them and take another turn. </a:t>
            </a:r>
          </a:p>
          <a:p>
            <a:pPr lvl="1"/>
            <a:r>
              <a:rPr lang="en-GB" dirty="0"/>
              <a:t>If they don’t match, flip them back over and the next player takes a turn. </a:t>
            </a:r>
          </a:p>
          <a:p>
            <a:pPr lvl="1"/>
            <a:endParaRPr lang="en-GB" dirty="0"/>
          </a:p>
          <a:p>
            <a:pPr marL="514350" indent="-514350">
              <a:buFont typeface="+mj-lt"/>
              <a:buAutoNum type="arabicPeriod"/>
            </a:pPr>
            <a:r>
              <a:rPr lang="en-GB" b="1" dirty="0"/>
              <a:t>Winning: </a:t>
            </a:r>
            <a:r>
              <a:rPr lang="en-GB" dirty="0"/>
              <a:t>The game ends when all pairs are matched. The player with the most pairs wins. </a:t>
            </a:r>
          </a:p>
          <a:p>
            <a:pPr marL="0" indent="0">
              <a:buNone/>
            </a:pPr>
            <a:endParaRPr lang="en-GB" dirty="0"/>
          </a:p>
        </p:txBody>
      </p:sp>
    </p:spTree>
    <p:extLst>
      <p:ext uri="{BB962C8B-B14F-4D97-AF65-F5344CB8AC3E}">
        <p14:creationId xmlns:p14="http://schemas.microsoft.com/office/powerpoint/2010/main" val="1423647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585D-0B1C-D2D1-9785-6899D9D59161}"/>
              </a:ext>
            </a:extLst>
          </p:cNvPr>
          <p:cNvSpPr>
            <a:spLocks noGrp="1"/>
          </p:cNvSpPr>
          <p:nvPr>
            <p:ph type="title"/>
          </p:nvPr>
        </p:nvSpPr>
        <p:spPr/>
        <p:txBody>
          <a:bodyPr/>
          <a:lstStyle/>
          <a:p>
            <a:r>
              <a:rPr lang="en-GB" b="1"/>
              <a:t>Activity: Group Discussion</a:t>
            </a:r>
          </a:p>
        </p:txBody>
      </p:sp>
      <p:sp>
        <p:nvSpPr>
          <p:cNvPr id="3" name="Content Placeholder 2">
            <a:extLst>
              <a:ext uri="{FF2B5EF4-FFF2-40B4-BE49-F238E27FC236}">
                <a16:creationId xmlns:a16="http://schemas.microsoft.com/office/drawing/2014/main" id="{F20B01EA-E816-8509-4E1E-A7FB3EE2CE99}"/>
              </a:ext>
            </a:extLst>
          </p:cNvPr>
          <p:cNvSpPr>
            <a:spLocks noGrp="1"/>
          </p:cNvSpPr>
          <p:nvPr>
            <p:ph idx="1"/>
          </p:nvPr>
        </p:nvSpPr>
        <p:spPr/>
        <p:txBody>
          <a:bodyPr>
            <a:normAutofit/>
          </a:bodyPr>
          <a:lstStyle/>
          <a:p>
            <a:pPr marL="0" indent="0">
              <a:lnSpc>
                <a:spcPct val="100000"/>
              </a:lnSpc>
              <a:spcBef>
                <a:spcPts val="0"/>
              </a:spcBef>
              <a:buNone/>
            </a:pPr>
            <a:r>
              <a:rPr lang="en-GB" sz="2400" dirty="0"/>
              <a:t>🧠 </a:t>
            </a:r>
            <a:r>
              <a:rPr lang="en-US" sz="2400" b="1" dirty="0"/>
              <a:t>Challenge:</a:t>
            </a:r>
            <a:r>
              <a:rPr lang="en-US" sz="2400" dirty="0"/>
              <a:t> Identify the most innovative real-world activities or initiatives linked to one or more SDGs.</a:t>
            </a:r>
          </a:p>
          <a:p>
            <a:pPr marL="0" indent="0">
              <a:lnSpc>
                <a:spcPct val="100000"/>
              </a:lnSpc>
              <a:spcBef>
                <a:spcPts val="0"/>
              </a:spcBef>
              <a:buNone/>
            </a:pPr>
            <a:endParaRPr lang="en-US" sz="2400" dirty="0"/>
          </a:p>
          <a:p>
            <a:pPr marL="0" indent="0">
              <a:lnSpc>
                <a:spcPct val="100000"/>
              </a:lnSpc>
              <a:spcBef>
                <a:spcPts val="0"/>
              </a:spcBef>
              <a:buNone/>
            </a:pPr>
            <a:r>
              <a:rPr lang="en-GB" sz="2400" dirty="0"/>
              <a:t>⏳</a:t>
            </a:r>
            <a:r>
              <a:rPr lang="en-US" sz="2400" b="1" dirty="0"/>
              <a:t>Rapid-Fire Round:</a:t>
            </a:r>
            <a:r>
              <a:rPr lang="en-US" sz="2400" dirty="0"/>
              <a:t> Present ideas in under 60 seconds to keep discussions dynamic and focused.</a:t>
            </a:r>
          </a:p>
          <a:p>
            <a:pPr marL="0" indent="0">
              <a:lnSpc>
                <a:spcPct val="100000"/>
              </a:lnSpc>
              <a:spcBef>
                <a:spcPts val="0"/>
              </a:spcBef>
              <a:buNone/>
            </a:pPr>
            <a:endParaRPr lang="en-US" sz="2400" dirty="0"/>
          </a:p>
          <a:p>
            <a:pPr marL="0" indent="0">
              <a:lnSpc>
                <a:spcPct val="100000"/>
              </a:lnSpc>
              <a:spcBef>
                <a:spcPts val="0"/>
              </a:spcBef>
              <a:buNone/>
            </a:pPr>
            <a:r>
              <a:rPr lang="en-GB" sz="2400" dirty="0"/>
              <a:t>🔎 </a:t>
            </a:r>
            <a:r>
              <a:rPr lang="en-US" sz="2400" b="1" dirty="0"/>
              <a:t>Deeper Analysis:</a:t>
            </a:r>
            <a:r>
              <a:rPr lang="en-US" sz="2400" dirty="0"/>
              <a:t> Discuss the impact of these initiatives - how do they contribute to achieving the SDGs?</a:t>
            </a:r>
          </a:p>
          <a:p>
            <a:pPr marL="0" indent="0">
              <a:lnSpc>
                <a:spcPct val="100000"/>
              </a:lnSpc>
              <a:spcBef>
                <a:spcPts val="0"/>
              </a:spcBef>
              <a:buNone/>
            </a:pPr>
            <a:endParaRPr lang="en-US" sz="2400" dirty="0"/>
          </a:p>
          <a:p>
            <a:pPr marL="0" indent="0">
              <a:lnSpc>
                <a:spcPct val="100000"/>
              </a:lnSpc>
              <a:spcBef>
                <a:spcPts val="0"/>
              </a:spcBef>
              <a:buNone/>
            </a:pPr>
            <a:r>
              <a:rPr lang="en-GB" sz="2400" dirty="0"/>
              <a:t>💡</a:t>
            </a:r>
            <a:r>
              <a:rPr lang="en-US" sz="2400" b="1" dirty="0"/>
              <a:t>Who’s Involved?</a:t>
            </a:r>
            <a:r>
              <a:rPr lang="en-US" sz="2400" dirty="0"/>
              <a:t> Explore the role of businesses, governments, or individuals in driving these activities forward. </a:t>
            </a:r>
          </a:p>
          <a:p>
            <a:pPr marL="0" indent="0">
              <a:lnSpc>
                <a:spcPct val="100000"/>
              </a:lnSpc>
              <a:spcBef>
                <a:spcPts val="0"/>
              </a:spcBef>
              <a:buNone/>
            </a:pPr>
            <a:endParaRPr lang="en-GB" sz="2400" b="1"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2788048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D0665-E779-8167-981A-6F4E5B54FDAF}"/>
              </a:ext>
            </a:extLst>
          </p:cNvPr>
          <p:cNvSpPr>
            <a:spLocks noGrp="1"/>
          </p:cNvSpPr>
          <p:nvPr>
            <p:ph type="title"/>
          </p:nvPr>
        </p:nvSpPr>
        <p:spPr/>
        <p:txBody>
          <a:bodyPr/>
          <a:lstStyle/>
          <a:p>
            <a:r>
              <a:rPr lang="en-GB" b="1"/>
              <a:t>Activity: Consulting Challenge</a:t>
            </a:r>
          </a:p>
        </p:txBody>
      </p:sp>
      <p:sp>
        <p:nvSpPr>
          <p:cNvPr id="3" name="Content Placeholder 2">
            <a:extLst>
              <a:ext uri="{FF2B5EF4-FFF2-40B4-BE49-F238E27FC236}">
                <a16:creationId xmlns:a16="http://schemas.microsoft.com/office/drawing/2014/main" id="{6E43D371-7995-F2A8-B794-4AD5432D8C6D}"/>
              </a:ext>
            </a:extLst>
          </p:cNvPr>
          <p:cNvSpPr>
            <a:spLocks noGrp="1"/>
          </p:cNvSpPr>
          <p:nvPr>
            <p:ph idx="1"/>
          </p:nvPr>
        </p:nvSpPr>
        <p:spPr/>
        <p:txBody>
          <a:bodyPr>
            <a:normAutofit/>
          </a:bodyPr>
          <a:lstStyle/>
          <a:p>
            <a:pPr marL="0" indent="0">
              <a:lnSpc>
                <a:spcPct val="100000"/>
              </a:lnSpc>
              <a:spcBef>
                <a:spcPts val="0"/>
              </a:spcBef>
              <a:buNone/>
            </a:pPr>
            <a:r>
              <a:rPr lang="en-US" altLang="en-US" sz="2400" b="1" dirty="0">
                <a:latin typeface="Arial" panose="020B0604020202020204" pitchFamily="34" charset="0"/>
              </a:rPr>
              <a:t>👨‍💼</a:t>
            </a:r>
            <a:r>
              <a:rPr lang="en-US" sz="2400" dirty="0"/>
              <a:t> </a:t>
            </a:r>
            <a:r>
              <a:rPr lang="en-US" sz="2400" b="1" dirty="0"/>
              <a:t>Your Role:</a:t>
            </a:r>
            <a:r>
              <a:rPr lang="en-US" sz="2400" dirty="0"/>
              <a:t> Act as consultants advising a company on how to address challenges related to a chosen Sustainable Development Goal (SDG).</a:t>
            </a:r>
          </a:p>
          <a:p>
            <a:pPr marL="0" indent="0">
              <a:lnSpc>
                <a:spcPct val="100000"/>
              </a:lnSpc>
              <a:spcBef>
                <a:spcPts val="0"/>
              </a:spcBef>
              <a:buNone/>
            </a:pPr>
            <a:endParaRPr lang="en-US" sz="2400" dirty="0"/>
          </a:p>
          <a:p>
            <a:pPr marL="0" indent="0">
              <a:lnSpc>
                <a:spcPct val="100000"/>
              </a:lnSpc>
              <a:spcBef>
                <a:spcPts val="0"/>
              </a:spcBef>
              <a:buNone/>
            </a:pPr>
            <a:r>
              <a:rPr lang="en-US" sz="2400" dirty="0"/>
              <a:t>💡 </a:t>
            </a:r>
            <a:r>
              <a:rPr lang="en-US" sz="2400" b="1" dirty="0"/>
              <a:t>Propose Solutions:</a:t>
            </a:r>
            <a:r>
              <a:rPr lang="en-US" sz="2400" dirty="0"/>
              <a:t> Develop specific strategies that align with business models or policies to advance progress on the selected SDG.</a:t>
            </a:r>
          </a:p>
          <a:p>
            <a:pPr marL="0" indent="0">
              <a:lnSpc>
                <a:spcPct val="100000"/>
              </a:lnSpc>
              <a:spcBef>
                <a:spcPts val="0"/>
              </a:spcBef>
              <a:buNone/>
            </a:pPr>
            <a:endParaRPr lang="en-US" sz="2400" dirty="0"/>
          </a:p>
          <a:p>
            <a:pPr marL="0" indent="0">
              <a:lnSpc>
                <a:spcPct val="100000"/>
              </a:lnSpc>
              <a:spcBef>
                <a:spcPts val="0"/>
              </a:spcBef>
              <a:buNone/>
            </a:pPr>
            <a:r>
              <a:rPr lang="en-US" sz="2400" dirty="0"/>
              <a:t>🔎 </a:t>
            </a:r>
            <a:r>
              <a:rPr lang="en-US" sz="2400" b="1" dirty="0"/>
              <a:t>Deep Dive Analysis:</a:t>
            </a:r>
            <a:r>
              <a:rPr lang="en-US" sz="2400" dirty="0"/>
              <a:t> Research the SDG's specific goals, current progress, and successful initiatives to strengthen your proposal.</a:t>
            </a:r>
          </a:p>
          <a:p>
            <a:pPr marL="0" indent="0">
              <a:lnSpc>
                <a:spcPct val="100000"/>
              </a:lnSpc>
              <a:spcBef>
                <a:spcPts val="0"/>
              </a:spcBef>
              <a:buNone/>
            </a:pPr>
            <a:endParaRPr lang="en-US" sz="2400" dirty="0"/>
          </a:p>
          <a:p>
            <a:pPr marL="0" indent="0">
              <a:lnSpc>
                <a:spcPct val="100000"/>
              </a:lnSpc>
              <a:spcBef>
                <a:spcPts val="0"/>
              </a:spcBef>
              <a:buNone/>
            </a:pPr>
            <a:r>
              <a:rPr lang="en-US" sz="2400" dirty="0"/>
              <a:t>💬 </a:t>
            </a:r>
            <a:r>
              <a:rPr lang="en-US" sz="2400" b="1" dirty="0"/>
              <a:t>Feedback &amp; Refinement:</a:t>
            </a:r>
            <a:r>
              <a:rPr lang="en-US" sz="2400" dirty="0"/>
              <a:t> Engage in a peer critique round—review each group’s ideas, offer constructive feedback, and refine solutions together.</a:t>
            </a:r>
          </a:p>
          <a:p>
            <a:pPr>
              <a:lnSpc>
                <a:spcPct val="100000"/>
              </a:lnSpc>
              <a:spcBef>
                <a:spcPts val="0"/>
              </a:spcBef>
            </a:pPr>
            <a:endParaRPr lang="en-US" sz="2400" dirty="0"/>
          </a:p>
        </p:txBody>
      </p:sp>
    </p:spTree>
    <p:extLst>
      <p:ext uri="{BB962C8B-B14F-4D97-AF65-F5344CB8AC3E}">
        <p14:creationId xmlns:p14="http://schemas.microsoft.com/office/powerpoint/2010/main" val="1722644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034C-01F6-383A-DFCB-F1814B6C9845}"/>
              </a:ext>
            </a:extLst>
          </p:cNvPr>
          <p:cNvSpPr>
            <a:spLocks noGrp="1"/>
          </p:cNvSpPr>
          <p:nvPr>
            <p:ph type="title"/>
          </p:nvPr>
        </p:nvSpPr>
        <p:spPr/>
        <p:txBody>
          <a:bodyPr/>
          <a:lstStyle/>
          <a:p>
            <a:r>
              <a:rPr lang="en-US" b="1"/>
              <a:t>Activity: The 5P Framework</a:t>
            </a:r>
            <a:endParaRPr lang="en-GB" b="1"/>
          </a:p>
        </p:txBody>
      </p:sp>
      <p:sp>
        <p:nvSpPr>
          <p:cNvPr id="3" name="Content Placeholder 2">
            <a:extLst>
              <a:ext uri="{FF2B5EF4-FFF2-40B4-BE49-F238E27FC236}">
                <a16:creationId xmlns:a16="http://schemas.microsoft.com/office/drawing/2014/main" id="{2BE369FA-38CB-8D4A-B4C7-088CA1E382C9}"/>
              </a:ext>
            </a:extLst>
          </p:cNvPr>
          <p:cNvSpPr>
            <a:spLocks noGrp="1"/>
          </p:cNvSpPr>
          <p:nvPr>
            <p:ph idx="1"/>
          </p:nvPr>
        </p:nvSpPr>
        <p:spPr/>
        <p:txBody>
          <a:bodyPr>
            <a:normAutofit/>
          </a:bodyPr>
          <a:lstStyle/>
          <a:p>
            <a:pPr marL="0" indent="0">
              <a:lnSpc>
                <a:spcPct val="100000"/>
              </a:lnSpc>
              <a:spcBef>
                <a:spcPts val="0"/>
              </a:spcBef>
              <a:buNone/>
            </a:pPr>
            <a:r>
              <a:rPr lang="en-US" sz="2400"/>
              <a:t>🌍 </a:t>
            </a:r>
            <a:r>
              <a:rPr lang="en-US" sz="2400" b="1"/>
              <a:t>The Challenge:</a:t>
            </a:r>
            <a:r>
              <a:rPr lang="en-US" sz="2400"/>
              <a:t> Group SDGs into the </a:t>
            </a:r>
            <a:r>
              <a:rPr lang="en-US" sz="2400" b="1"/>
              <a:t>5Ps </a:t>
            </a:r>
            <a:r>
              <a:rPr lang="en-US" sz="2400"/>
              <a:t>- People, Planet, Prosperity, Peace, and Partnership - and justify your choices.</a:t>
            </a:r>
          </a:p>
          <a:p>
            <a:pPr marL="0" indent="0">
              <a:lnSpc>
                <a:spcPct val="100000"/>
              </a:lnSpc>
              <a:spcBef>
                <a:spcPts val="0"/>
              </a:spcBef>
              <a:buNone/>
            </a:pPr>
            <a:endParaRPr lang="en-US" sz="2400"/>
          </a:p>
          <a:p>
            <a:pPr marL="0" indent="0">
              <a:lnSpc>
                <a:spcPct val="100000"/>
              </a:lnSpc>
              <a:spcBef>
                <a:spcPts val="0"/>
              </a:spcBef>
              <a:buNone/>
            </a:pPr>
            <a:r>
              <a:rPr lang="en-US" sz="2400"/>
              <a:t>❓ </a:t>
            </a:r>
            <a:r>
              <a:rPr lang="en-US" sz="2400" b="1"/>
              <a:t>Question the Categorization:</a:t>
            </a:r>
            <a:r>
              <a:rPr lang="en-US" sz="2400"/>
              <a:t> Are any SDGs cross-cutting? Could they belong in multiple categories? Challenge and defend your reasoning.</a:t>
            </a:r>
          </a:p>
          <a:p>
            <a:pPr marL="0" indent="0">
              <a:lnSpc>
                <a:spcPct val="100000"/>
              </a:lnSpc>
              <a:spcBef>
                <a:spcPts val="0"/>
              </a:spcBef>
              <a:buNone/>
            </a:pPr>
            <a:endParaRPr lang="en-US" sz="2400"/>
          </a:p>
          <a:p>
            <a:pPr marL="0" indent="0">
              <a:lnSpc>
                <a:spcPct val="100000"/>
              </a:lnSpc>
              <a:spcBef>
                <a:spcPts val="0"/>
              </a:spcBef>
              <a:buNone/>
            </a:pPr>
            <a:r>
              <a:rPr lang="en-US" sz="2400"/>
              <a:t>📌 </a:t>
            </a:r>
            <a:r>
              <a:rPr lang="en-US" sz="2400" b="1"/>
              <a:t>Real-World Case Study:</a:t>
            </a:r>
            <a:r>
              <a:rPr lang="en-US" sz="2400"/>
              <a:t> Examine how businesses or organizations integrate SDGs into their practices - what strategies do they use?</a:t>
            </a:r>
          </a:p>
          <a:p>
            <a:pPr marL="0" indent="0">
              <a:lnSpc>
                <a:spcPct val="100000"/>
              </a:lnSpc>
              <a:spcBef>
                <a:spcPts val="0"/>
              </a:spcBef>
              <a:buNone/>
            </a:pPr>
            <a:endParaRPr lang="en-US" sz="2400"/>
          </a:p>
          <a:p>
            <a:pPr marL="0" indent="0">
              <a:lnSpc>
                <a:spcPct val="100000"/>
              </a:lnSpc>
              <a:spcBef>
                <a:spcPts val="0"/>
              </a:spcBef>
              <a:buNone/>
            </a:pPr>
            <a:r>
              <a:rPr lang="en-US" sz="2400"/>
              <a:t>💡 </a:t>
            </a:r>
            <a:r>
              <a:rPr lang="en-US" sz="2400" b="1"/>
              <a:t>Critical Thinking &amp; Discussion:</a:t>
            </a:r>
            <a:r>
              <a:rPr lang="en-US" sz="2400"/>
              <a:t> Engage in debate, question assumptions, and refine your understanding of how SDGs are structured.</a:t>
            </a:r>
          </a:p>
          <a:p>
            <a:endParaRPr lang="en-GB" sz="2000"/>
          </a:p>
        </p:txBody>
      </p:sp>
    </p:spTree>
    <p:extLst>
      <p:ext uri="{BB962C8B-B14F-4D97-AF65-F5344CB8AC3E}">
        <p14:creationId xmlns:p14="http://schemas.microsoft.com/office/powerpoint/2010/main" val="1543965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82E98-6CBE-E8EE-316F-F7D4AC757B98}"/>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kern="1200">
                <a:solidFill>
                  <a:srgbClr val="FFFFFF"/>
                </a:solidFill>
                <a:latin typeface="+mj-lt"/>
                <a:ea typeface="+mj-ea"/>
                <a:cs typeface="+mj-cs"/>
              </a:rPr>
              <a:t>5P’s Framework</a:t>
            </a:r>
          </a:p>
        </p:txBody>
      </p:sp>
      <p:sp>
        <p:nvSpPr>
          <p:cNvPr id="5" name="TextBox 4">
            <a:extLst>
              <a:ext uri="{FF2B5EF4-FFF2-40B4-BE49-F238E27FC236}">
                <a16:creationId xmlns:a16="http://schemas.microsoft.com/office/drawing/2014/main" id="{B878B7BC-9096-ADBB-896F-401896BFA512}"/>
              </a:ext>
            </a:extLst>
          </p:cNvPr>
          <p:cNvSpPr txBox="1"/>
          <p:nvPr/>
        </p:nvSpPr>
        <p:spPr>
          <a:xfrm>
            <a:off x="8572499" y="390832"/>
            <a:ext cx="3233585" cy="873612"/>
          </a:xfrm>
          <a:prstGeom prst="rect">
            <a:avLst/>
          </a:prstGeom>
        </p:spPr>
        <p:txBody>
          <a:bodyPr vert="horz" lIns="91440" tIns="45720" rIns="91440" bIns="45720" rtlCol="0" anchor="ctr">
            <a:normAutofit/>
          </a:bodyPr>
          <a:lstStyle/>
          <a:p>
            <a:pPr>
              <a:lnSpc>
                <a:spcPct val="90000"/>
              </a:lnSpc>
              <a:spcBef>
                <a:spcPts val="1000"/>
              </a:spcBef>
            </a:pPr>
            <a:r>
              <a:rPr lang="en-US" sz="1600" kern="1200">
                <a:solidFill>
                  <a:srgbClr val="FFFFFF"/>
                </a:solidFill>
                <a:latin typeface="+mn-lt"/>
                <a:ea typeface="+mn-ea"/>
                <a:cs typeface="+mn-cs"/>
              </a:rPr>
              <a:t>This is a suggested grouping, however, several of the SDGs may fall under more than one category. </a:t>
            </a:r>
          </a:p>
        </p:txBody>
      </p:sp>
      <p:graphicFrame>
        <p:nvGraphicFramePr>
          <p:cNvPr id="4" name="Content Placeholder 3">
            <a:extLst>
              <a:ext uri="{FF2B5EF4-FFF2-40B4-BE49-F238E27FC236}">
                <a16:creationId xmlns:a16="http://schemas.microsoft.com/office/drawing/2014/main" id="{305E7027-B1A5-8B47-5352-A437A59960C7}"/>
              </a:ext>
            </a:extLst>
          </p:cNvPr>
          <p:cNvGraphicFramePr>
            <a:graphicFrameLocks noGrp="1"/>
          </p:cNvGraphicFramePr>
          <p:nvPr>
            <p:ph idx="1"/>
            <p:extLst>
              <p:ext uri="{D42A27DB-BD31-4B8C-83A1-F6EECF244321}">
                <p14:modId xmlns:p14="http://schemas.microsoft.com/office/powerpoint/2010/main" val="2840590556"/>
              </p:ext>
            </p:extLst>
          </p:nvPr>
        </p:nvGraphicFramePr>
        <p:xfrm>
          <a:off x="458737" y="1966293"/>
          <a:ext cx="11274527" cy="4452161"/>
        </p:xfrm>
        <a:graphic>
          <a:graphicData uri="http://schemas.openxmlformats.org/drawingml/2006/table">
            <a:tbl>
              <a:tblPr firstRow="1" bandRow="1">
                <a:tableStyleId>{5C22544A-7EE6-4342-B048-85BDC9FD1C3A}</a:tableStyleId>
              </a:tblPr>
              <a:tblGrid>
                <a:gridCol w="2235801">
                  <a:extLst>
                    <a:ext uri="{9D8B030D-6E8A-4147-A177-3AD203B41FA5}">
                      <a16:colId xmlns:a16="http://schemas.microsoft.com/office/drawing/2014/main" val="544860731"/>
                    </a:ext>
                  </a:extLst>
                </a:gridCol>
                <a:gridCol w="2331323">
                  <a:extLst>
                    <a:ext uri="{9D8B030D-6E8A-4147-A177-3AD203B41FA5}">
                      <a16:colId xmlns:a16="http://schemas.microsoft.com/office/drawing/2014/main" val="2418555181"/>
                    </a:ext>
                  </a:extLst>
                </a:gridCol>
                <a:gridCol w="2235801">
                  <a:extLst>
                    <a:ext uri="{9D8B030D-6E8A-4147-A177-3AD203B41FA5}">
                      <a16:colId xmlns:a16="http://schemas.microsoft.com/office/drawing/2014/main" val="1574717578"/>
                    </a:ext>
                  </a:extLst>
                </a:gridCol>
                <a:gridCol w="2235801">
                  <a:extLst>
                    <a:ext uri="{9D8B030D-6E8A-4147-A177-3AD203B41FA5}">
                      <a16:colId xmlns:a16="http://schemas.microsoft.com/office/drawing/2014/main" val="1987022646"/>
                    </a:ext>
                  </a:extLst>
                </a:gridCol>
                <a:gridCol w="2235801">
                  <a:extLst>
                    <a:ext uri="{9D8B030D-6E8A-4147-A177-3AD203B41FA5}">
                      <a16:colId xmlns:a16="http://schemas.microsoft.com/office/drawing/2014/main" val="4126179330"/>
                    </a:ext>
                  </a:extLst>
                </a:gridCol>
              </a:tblGrid>
              <a:tr h="427719">
                <a:tc>
                  <a:txBody>
                    <a:bodyPr/>
                    <a:lstStyle/>
                    <a:p>
                      <a:r>
                        <a:rPr lang="en-GB" sz="1900"/>
                        <a:t>People</a:t>
                      </a:r>
                    </a:p>
                  </a:txBody>
                  <a:tcPr marL="97209" marR="97209" marT="48604" marB="48604"/>
                </a:tc>
                <a:tc>
                  <a:txBody>
                    <a:bodyPr/>
                    <a:lstStyle/>
                    <a:p>
                      <a:r>
                        <a:rPr lang="en-GB" sz="1900"/>
                        <a:t>Prosperity</a:t>
                      </a:r>
                    </a:p>
                  </a:txBody>
                  <a:tcPr marL="97209" marR="97209" marT="48604" marB="48604"/>
                </a:tc>
                <a:tc>
                  <a:txBody>
                    <a:bodyPr/>
                    <a:lstStyle/>
                    <a:p>
                      <a:r>
                        <a:rPr lang="en-GB" sz="1900"/>
                        <a:t>Planet</a:t>
                      </a:r>
                    </a:p>
                  </a:txBody>
                  <a:tcPr marL="97209" marR="97209" marT="48604" marB="48604"/>
                </a:tc>
                <a:tc>
                  <a:txBody>
                    <a:bodyPr/>
                    <a:lstStyle/>
                    <a:p>
                      <a:r>
                        <a:rPr lang="en-GB" sz="1900"/>
                        <a:t>Peace</a:t>
                      </a:r>
                    </a:p>
                  </a:txBody>
                  <a:tcPr marL="97209" marR="97209" marT="48604" marB="48604"/>
                </a:tc>
                <a:tc>
                  <a:txBody>
                    <a:bodyPr/>
                    <a:lstStyle/>
                    <a:p>
                      <a:r>
                        <a:rPr lang="en-GB" sz="1900"/>
                        <a:t>Partnership</a:t>
                      </a:r>
                    </a:p>
                  </a:txBody>
                  <a:tcPr marL="97209" marR="97209" marT="48604" marB="48604"/>
                </a:tc>
                <a:extLst>
                  <a:ext uri="{0D108BD9-81ED-4DB2-BD59-A6C34878D82A}">
                    <a16:rowId xmlns:a16="http://schemas.microsoft.com/office/drawing/2014/main" val="1843445142"/>
                  </a:ext>
                </a:extLst>
              </a:tr>
              <a:tr h="4024442">
                <a:tc>
                  <a:txBody>
                    <a:bodyPr/>
                    <a:lstStyle/>
                    <a:p>
                      <a:pPr marL="0" indent="0">
                        <a:lnSpc>
                          <a:spcPct val="100000"/>
                        </a:lnSpc>
                        <a:spcBef>
                          <a:spcPts val="300"/>
                        </a:spcBef>
                        <a:spcAft>
                          <a:spcPts val="0"/>
                        </a:spcAft>
                        <a:buNone/>
                      </a:pPr>
                      <a:r>
                        <a:rPr lang="en-GB" sz="1500" dirty="0"/>
                        <a:t>1. No Poverty</a:t>
                      </a:r>
                    </a:p>
                    <a:p>
                      <a:pPr marL="342900" indent="-342900">
                        <a:lnSpc>
                          <a:spcPct val="100000"/>
                        </a:lnSpc>
                        <a:spcBef>
                          <a:spcPts val="300"/>
                        </a:spcBef>
                        <a:spcAft>
                          <a:spcPts val="0"/>
                        </a:spcAft>
                        <a:buAutoNum type="arabicPeriod"/>
                      </a:pPr>
                      <a:endParaRPr lang="en-GB" sz="1500" dirty="0"/>
                    </a:p>
                    <a:p>
                      <a:pPr>
                        <a:lnSpc>
                          <a:spcPct val="100000"/>
                        </a:lnSpc>
                        <a:spcBef>
                          <a:spcPts val="300"/>
                        </a:spcBef>
                        <a:spcAft>
                          <a:spcPts val="0"/>
                        </a:spcAft>
                      </a:pPr>
                      <a:r>
                        <a:rPr lang="en-GB" sz="1500" dirty="0"/>
                        <a:t>2. Zero Hunger</a:t>
                      </a:r>
                    </a:p>
                    <a:p>
                      <a:pPr>
                        <a:lnSpc>
                          <a:spcPct val="100000"/>
                        </a:lnSpc>
                        <a:spcBef>
                          <a:spcPts val="300"/>
                        </a:spcBef>
                        <a:spcAft>
                          <a:spcPts val="0"/>
                        </a:spcAft>
                      </a:pPr>
                      <a:endParaRPr lang="en-GB" sz="1500" dirty="0"/>
                    </a:p>
                    <a:p>
                      <a:pPr>
                        <a:lnSpc>
                          <a:spcPct val="100000"/>
                        </a:lnSpc>
                        <a:spcBef>
                          <a:spcPts val="300"/>
                        </a:spcBef>
                        <a:spcAft>
                          <a:spcPts val="0"/>
                        </a:spcAft>
                      </a:pPr>
                      <a:r>
                        <a:rPr lang="en-GB" sz="1500" dirty="0"/>
                        <a:t>3. Good Health and Wellbeing</a:t>
                      </a:r>
                    </a:p>
                    <a:p>
                      <a:pPr>
                        <a:lnSpc>
                          <a:spcPct val="100000"/>
                        </a:lnSpc>
                        <a:spcBef>
                          <a:spcPts val="300"/>
                        </a:spcBef>
                        <a:spcAft>
                          <a:spcPts val="0"/>
                        </a:spcAft>
                      </a:pPr>
                      <a:endParaRPr lang="en-GB" sz="1500" dirty="0"/>
                    </a:p>
                    <a:p>
                      <a:pPr>
                        <a:lnSpc>
                          <a:spcPct val="100000"/>
                        </a:lnSpc>
                        <a:spcBef>
                          <a:spcPts val="300"/>
                        </a:spcBef>
                        <a:spcAft>
                          <a:spcPts val="0"/>
                        </a:spcAft>
                      </a:pPr>
                      <a:r>
                        <a:rPr lang="en-GB" sz="1500" dirty="0"/>
                        <a:t>4. Quality Education</a:t>
                      </a:r>
                    </a:p>
                    <a:p>
                      <a:pPr>
                        <a:lnSpc>
                          <a:spcPct val="100000"/>
                        </a:lnSpc>
                        <a:spcBef>
                          <a:spcPts val="300"/>
                        </a:spcBef>
                        <a:spcAft>
                          <a:spcPts val="0"/>
                        </a:spcAft>
                      </a:pPr>
                      <a:endParaRPr lang="en-GB" sz="1500" dirty="0"/>
                    </a:p>
                    <a:p>
                      <a:pPr>
                        <a:lnSpc>
                          <a:spcPct val="100000"/>
                        </a:lnSpc>
                        <a:spcBef>
                          <a:spcPts val="300"/>
                        </a:spcBef>
                        <a:spcAft>
                          <a:spcPts val="0"/>
                        </a:spcAft>
                      </a:pPr>
                      <a:r>
                        <a:rPr lang="en-GB" sz="1500" dirty="0"/>
                        <a:t>5. Gender Equality</a:t>
                      </a:r>
                    </a:p>
                    <a:p>
                      <a:pPr>
                        <a:lnSpc>
                          <a:spcPct val="100000"/>
                        </a:lnSpc>
                        <a:spcBef>
                          <a:spcPts val="300"/>
                        </a:spcBef>
                        <a:spcAft>
                          <a:spcPts val="0"/>
                        </a:spcAft>
                      </a:pPr>
                      <a:endParaRPr lang="en-GB" sz="1500" dirty="0"/>
                    </a:p>
                    <a:p>
                      <a:pPr marL="0" marR="0" lvl="0" indent="0" algn="l" defTabSz="914400" rtl="0" eaLnBrk="1" fontAlgn="auto" latinLnBrk="0" hangingPunct="1">
                        <a:lnSpc>
                          <a:spcPct val="100000"/>
                        </a:lnSpc>
                        <a:spcBef>
                          <a:spcPts val="300"/>
                        </a:spcBef>
                        <a:spcAft>
                          <a:spcPts val="0"/>
                        </a:spcAft>
                        <a:buClrTx/>
                        <a:buSzTx/>
                        <a:buFontTx/>
                        <a:buNone/>
                        <a:tabLst/>
                        <a:defRPr/>
                      </a:pPr>
                      <a:r>
                        <a:rPr lang="en-GB" sz="1500" dirty="0"/>
                        <a:t>6. Clean Water and Sanitation </a:t>
                      </a:r>
                    </a:p>
                    <a:p>
                      <a:pPr>
                        <a:lnSpc>
                          <a:spcPct val="100000"/>
                        </a:lnSpc>
                        <a:spcBef>
                          <a:spcPts val="300"/>
                        </a:spcBef>
                        <a:spcAft>
                          <a:spcPts val="0"/>
                        </a:spcAft>
                      </a:pPr>
                      <a:endParaRPr lang="en-GB" sz="1500" dirty="0"/>
                    </a:p>
                    <a:p>
                      <a:pPr>
                        <a:lnSpc>
                          <a:spcPct val="100000"/>
                        </a:lnSpc>
                        <a:spcBef>
                          <a:spcPts val="300"/>
                        </a:spcBef>
                        <a:spcAft>
                          <a:spcPts val="0"/>
                        </a:spcAft>
                      </a:pPr>
                      <a:endParaRPr lang="en-GB" sz="1500" dirty="0"/>
                    </a:p>
                  </a:txBody>
                  <a:tcPr marL="97209" marR="97209" marT="48604" marB="48604"/>
                </a:tc>
                <a:tc>
                  <a:txBody>
                    <a:bodyPr/>
                    <a:lstStyle/>
                    <a:p>
                      <a:pPr>
                        <a:lnSpc>
                          <a:spcPct val="100000"/>
                        </a:lnSpc>
                        <a:spcBef>
                          <a:spcPts val="300"/>
                        </a:spcBef>
                        <a:spcAft>
                          <a:spcPts val="0"/>
                        </a:spcAft>
                      </a:pPr>
                      <a:r>
                        <a:rPr lang="en-GB" sz="1500"/>
                        <a:t>7. Affordable and Clean Energy</a:t>
                      </a:r>
                    </a:p>
                    <a:p>
                      <a:pPr>
                        <a:lnSpc>
                          <a:spcPct val="100000"/>
                        </a:lnSpc>
                        <a:spcBef>
                          <a:spcPts val="300"/>
                        </a:spcBef>
                        <a:spcAft>
                          <a:spcPts val="0"/>
                        </a:spcAft>
                      </a:pPr>
                      <a:endParaRPr lang="en-GB" sz="1500"/>
                    </a:p>
                    <a:p>
                      <a:pPr>
                        <a:lnSpc>
                          <a:spcPct val="100000"/>
                        </a:lnSpc>
                        <a:spcBef>
                          <a:spcPts val="300"/>
                        </a:spcBef>
                        <a:spcAft>
                          <a:spcPts val="0"/>
                        </a:spcAft>
                      </a:pPr>
                      <a:r>
                        <a:rPr lang="en-GB" sz="1500"/>
                        <a:t>8. Decent Work and Economic Growth</a:t>
                      </a:r>
                    </a:p>
                    <a:p>
                      <a:pPr>
                        <a:lnSpc>
                          <a:spcPct val="100000"/>
                        </a:lnSpc>
                        <a:spcBef>
                          <a:spcPts val="300"/>
                        </a:spcBef>
                        <a:spcAft>
                          <a:spcPts val="0"/>
                        </a:spcAft>
                      </a:pPr>
                      <a:endParaRPr lang="en-GB" sz="1500"/>
                    </a:p>
                    <a:p>
                      <a:pPr>
                        <a:lnSpc>
                          <a:spcPct val="100000"/>
                        </a:lnSpc>
                        <a:spcBef>
                          <a:spcPts val="300"/>
                        </a:spcBef>
                        <a:spcAft>
                          <a:spcPts val="0"/>
                        </a:spcAft>
                      </a:pPr>
                      <a:r>
                        <a:rPr lang="en-GB" sz="1500"/>
                        <a:t>9. Industry, Innovation and Infrastructure</a:t>
                      </a:r>
                    </a:p>
                    <a:p>
                      <a:pPr>
                        <a:lnSpc>
                          <a:spcPct val="100000"/>
                        </a:lnSpc>
                        <a:spcBef>
                          <a:spcPts val="300"/>
                        </a:spcBef>
                        <a:spcAft>
                          <a:spcPts val="0"/>
                        </a:spcAft>
                      </a:pPr>
                      <a:endParaRPr lang="en-GB" sz="1500"/>
                    </a:p>
                    <a:p>
                      <a:pPr>
                        <a:lnSpc>
                          <a:spcPct val="100000"/>
                        </a:lnSpc>
                        <a:spcBef>
                          <a:spcPts val="300"/>
                        </a:spcBef>
                        <a:spcAft>
                          <a:spcPts val="0"/>
                        </a:spcAft>
                      </a:pPr>
                      <a:r>
                        <a:rPr lang="en-GB" sz="1500"/>
                        <a:t>10. Reduced Inequalities</a:t>
                      </a:r>
                    </a:p>
                    <a:p>
                      <a:pPr>
                        <a:lnSpc>
                          <a:spcPct val="100000"/>
                        </a:lnSpc>
                        <a:spcBef>
                          <a:spcPts val="300"/>
                        </a:spcBef>
                        <a:spcAft>
                          <a:spcPts val="0"/>
                        </a:spcAft>
                      </a:pPr>
                      <a:endParaRPr lang="en-GB" sz="1500"/>
                    </a:p>
                    <a:p>
                      <a:pPr>
                        <a:lnSpc>
                          <a:spcPct val="100000"/>
                        </a:lnSpc>
                        <a:spcBef>
                          <a:spcPts val="300"/>
                        </a:spcBef>
                        <a:spcAft>
                          <a:spcPts val="0"/>
                        </a:spcAft>
                      </a:pPr>
                      <a:r>
                        <a:rPr lang="en-GB" sz="1500"/>
                        <a:t>11. Sustainable Cities and Communities </a:t>
                      </a:r>
                    </a:p>
                  </a:txBody>
                  <a:tcPr marL="97209" marR="97209" marT="48604" marB="48604"/>
                </a:tc>
                <a:tc>
                  <a:txBody>
                    <a:bodyPr/>
                    <a:lstStyle/>
                    <a:p>
                      <a:pPr>
                        <a:lnSpc>
                          <a:spcPct val="100000"/>
                        </a:lnSpc>
                        <a:spcBef>
                          <a:spcPts val="300"/>
                        </a:spcBef>
                        <a:spcAft>
                          <a:spcPts val="0"/>
                        </a:spcAft>
                      </a:pPr>
                      <a:r>
                        <a:rPr lang="en-GB" sz="1500"/>
                        <a:t>12. Responsible consumption and production</a:t>
                      </a:r>
                    </a:p>
                    <a:p>
                      <a:pPr>
                        <a:lnSpc>
                          <a:spcPct val="100000"/>
                        </a:lnSpc>
                        <a:spcBef>
                          <a:spcPts val="300"/>
                        </a:spcBef>
                        <a:spcAft>
                          <a:spcPts val="0"/>
                        </a:spcAft>
                      </a:pPr>
                      <a:endParaRPr lang="en-GB" sz="1500"/>
                    </a:p>
                    <a:p>
                      <a:pPr>
                        <a:lnSpc>
                          <a:spcPct val="100000"/>
                        </a:lnSpc>
                        <a:spcBef>
                          <a:spcPts val="300"/>
                        </a:spcBef>
                        <a:spcAft>
                          <a:spcPts val="0"/>
                        </a:spcAft>
                      </a:pPr>
                      <a:r>
                        <a:rPr lang="en-GB" sz="1500"/>
                        <a:t>13. Climate Action</a:t>
                      </a:r>
                    </a:p>
                    <a:p>
                      <a:pPr>
                        <a:lnSpc>
                          <a:spcPct val="100000"/>
                        </a:lnSpc>
                        <a:spcBef>
                          <a:spcPts val="300"/>
                        </a:spcBef>
                        <a:spcAft>
                          <a:spcPts val="0"/>
                        </a:spcAft>
                      </a:pPr>
                      <a:endParaRPr lang="en-GB" sz="1500"/>
                    </a:p>
                    <a:p>
                      <a:pPr>
                        <a:lnSpc>
                          <a:spcPct val="100000"/>
                        </a:lnSpc>
                        <a:spcBef>
                          <a:spcPts val="300"/>
                        </a:spcBef>
                        <a:spcAft>
                          <a:spcPts val="0"/>
                        </a:spcAft>
                      </a:pPr>
                      <a:r>
                        <a:rPr lang="en-GB" sz="1500"/>
                        <a:t>14. Life Below Water </a:t>
                      </a:r>
                    </a:p>
                    <a:p>
                      <a:pPr>
                        <a:lnSpc>
                          <a:spcPct val="100000"/>
                        </a:lnSpc>
                        <a:spcBef>
                          <a:spcPts val="300"/>
                        </a:spcBef>
                        <a:spcAft>
                          <a:spcPts val="0"/>
                        </a:spcAft>
                      </a:pPr>
                      <a:endParaRPr lang="en-GB" sz="1500"/>
                    </a:p>
                    <a:p>
                      <a:pPr>
                        <a:lnSpc>
                          <a:spcPct val="100000"/>
                        </a:lnSpc>
                        <a:spcBef>
                          <a:spcPts val="300"/>
                        </a:spcBef>
                        <a:spcAft>
                          <a:spcPts val="0"/>
                        </a:spcAft>
                      </a:pPr>
                      <a:r>
                        <a:rPr lang="en-GB" sz="1500"/>
                        <a:t>15. Life on Land</a:t>
                      </a:r>
                    </a:p>
                  </a:txBody>
                  <a:tcPr marL="97209" marR="97209" marT="48604" marB="48604"/>
                </a:tc>
                <a:tc>
                  <a:txBody>
                    <a:bodyPr/>
                    <a:lstStyle/>
                    <a:p>
                      <a:pPr>
                        <a:lnSpc>
                          <a:spcPct val="100000"/>
                        </a:lnSpc>
                        <a:spcBef>
                          <a:spcPts val="300"/>
                        </a:spcBef>
                        <a:spcAft>
                          <a:spcPts val="0"/>
                        </a:spcAft>
                      </a:pPr>
                      <a:r>
                        <a:rPr lang="en-GB" sz="1500"/>
                        <a:t>16. Peace, Justice and Strong Institutions </a:t>
                      </a:r>
                    </a:p>
                  </a:txBody>
                  <a:tcPr marL="97209" marR="97209" marT="48604" marB="48604"/>
                </a:tc>
                <a:tc>
                  <a:txBody>
                    <a:bodyPr/>
                    <a:lstStyle/>
                    <a:p>
                      <a:pPr>
                        <a:lnSpc>
                          <a:spcPct val="100000"/>
                        </a:lnSpc>
                        <a:spcBef>
                          <a:spcPts val="300"/>
                        </a:spcBef>
                        <a:spcAft>
                          <a:spcPts val="0"/>
                        </a:spcAft>
                      </a:pPr>
                      <a:r>
                        <a:rPr lang="en-GB" sz="1500" dirty="0"/>
                        <a:t>17. Partnerships for the Goals. </a:t>
                      </a:r>
                    </a:p>
                  </a:txBody>
                  <a:tcPr marL="97209" marR="97209" marT="48604" marB="48604"/>
                </a:tc>
                <a:extLst>
                  <a:ext uri="{0D108BD9-81ED-4DB2-BD59-A6C34878D82A}">
                    <a16:rowId xmlns:a16="http://schemas.microsoft.com/office/drawing/2014/main" val="3433419391"/>
                  </a:ext>
                </a:extLst>
              </a:tr>
            </a:tbl>
          </a:graphicData>
        </a:graphic>
      </p:graphicFrame>
    </p:spTree>
    <p:extLst>
      <p:ext uri="{BB962C8B-B14F-4D97-AF65-F5344CB8AC3E}">
        <p14:creationId xmlns:p14="http://schemas.microsoft.com/office/powerpoint/2010/main" val="233863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52A125-1292-21F7-2628-53E6726BEA19}"/>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059E6A3-5122-84A9-7B64-B51893CA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45E5694-4787-F5BD-2CEC-59DEBF6B5440}"/>
              </a:ext>
            </a:extLst>
          </p:cNvPr>
          <p:cNvSpPr>
            <a:spLocks noGrp="1"/>
          </p:cNvSpPr>
          <p:nvPr>
            <p:ph type="title"/>
          </p:nvPr>
        </p:nvSpPr>
        <p:spPr>
          <a:xfrm>
            <a:off x="630936" y="802362"/>
            <a:ext cx="5112639" cy="1481328"/>
          </a:xfrm>
        </p:spPr>
        <p:txBody>
          <a:bodyPr anchor="b">
            <a:normAutofit/>
          </a:bodyPr>
          <a:lstStyle/>
          <a:p>
            <a:r>
              <a:rPr lang="en-GB" sz="5400" b="1" dirty="0"/>
              <a:t>2. PRME Pumps</a:t>
            </a:r>
            <a:endParaRPr lang="en-GB" sz="5000" b="1" dirty="0"/>
          </a:p>
        </p:txBody>
      </p:sp>
      <p:sp>
        <p:nvSpPr>
          <p:cNvPr id="14" name="sketch line">
            <a:extLst>
              <a:ext uri="{FF2B5EF4-FFF2-40B4-BE49-F238E27FC236}">
                <a16:creationId xmlns:a16="http://schemas.microsoft.com/office/drawing/2014/main" id="{4EED67A5-6076-9CEA-1D2C-7648082B00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3B88CB01-D56F-B68D-0EBB-0246E44DAA06}"/>
              </a:ext>
            </a:extLst>
          </p:cNvPr>
          <p:cNvSpPr>
            <a:spLocks noGrp="1"/>
          </p:cNvSpPr>
          <p:nvPr>
            <p:ph idx="1"/>
          </p:nvPr>
        </p:nvSpPr>
        <p:spPr>
          <a:xfrm>
            <a:off x="630936" y="2820482"/>
            <a:ext cx="4818888" cy="3388294"/>
          </a:xfrm>
        </p:spPr>
        <p:txBody>
          <a:bodyPr vert="horz" lIns="91440" tIns="45720" rIns="91440" bIns="45720" rtlCol="0" anchor="t">
            <a:normAutofit/>
          </a:bodyPr>
          <a:lstStyle/>
          <a:p>
            <a:pPr marL="0" indent="0">
              <a:buNone/>
            </a:pPr>
            <a:r>
              <a:rPr lang="en-GB" sz="1800" dirty="0"/>
              <a:t>Use to familiarize students with the seven PRME principles.</a:t>
            </a:r>
          </a:p>
          <a:p>
            <a:pPr marL="0" indent="0">
              <a:buNone/>
            </a:pPr>
            <a:endParaRPr lang="en-GB" sz="1800" dirty="0"/>
          </a:p>
          <a:p>
            <a:pPr marL="0" indent="0">
              <a:buNone/>
            </a:pPr>
            <a:r>
              <a:rPr lang="en-GB" sz="1800" dirty="0"/>
              <a:t>Creates exposure to actions for sustainable development</a:t>
            </a:r>
          </a:p>
          <a:p>
            <a:pPr marL="0" indent="0">
              <a:buNone/>
            </a:pPr>
            <a:endParaRPr lang="en-GB" sz="1800" dirty="0"/>
          </a:p>
          <a:p>
            <a:pPr marL="0" indent="0">
              <a:buNone/>
            </a:pPr>
            <a:r>
              <a:rPr lang="en-GB" sz="1800" b="1" dirty="0"/>
              <a:t>Skills involved:</a:t>
            </a:r>
            <a:r>
              <a:rPr lang="en-GB" sz="1800" dirty="0"/>
              <a:t> comparative analysis, tactical planning, risk assessment, decision-making. </a:t>
            </a:r>
          </a:p>
          <a:p>
            <a:endParaRPr lang="en-GB" sz="1800" dirty="0"/>
          </a:p>
          <a:p>
            <a:endParaRPr lang="en-GB" sz="1800" dirty="0"/>
          </a:p>
          <a:p>
            <a:pPr marL="0" indent="0">
              <a:buNone/>
            </a:pPr>
            <a:endParaRPr lang="en-GB" sz="1700" dirty="0"/>
          </a:p>
          <a:p>
            <a:endParaRPr lang="en-GB" sz="1700" dirty="0"/>
          </a:p>
        </p:txBody>
      </p:sp>
      <p:pic>
        <p:nvPicPr>
          <p:cNvPr id="4" name="Content Placeholder 4" descr="A card with a colorful circle and a price list&#10;&#10;AI-generated content may be incorrect.">
            <a:extLst>
              <a:ext uri="{FF2B5EF4-FFF2-40B4-BE49-F238E27FC236}">
                <a16:creationId xmlns:a16="http://schemas.microsoft.com/office/drawing/2014/main" id="{1B8CEE15-8AF0-4A50-4F98-1FDA8A8891C3}"/>
              </a:ext>
            </a:extLst>
          </p:cNvPr>
          <p:cNvPicPr>
            <a:picLocks noChangeAspect="1"/>
          </p:cNvPicPr>
          <p:nvPr/>
        </p:nvPicPr>
        <p:blipFill>
          <a:blip r:embed="rId3">
            <a:extLst>
              <a:ext uri="{28A0092B-C50C-407E-A947-70E740481C1C}">
                <a14:useLocalDpi xmlns:a14="http://schemas.microsoft.com/office/drawing/2010/main" val="0"/>
              </a:ext>
            </a:extLst>
          </a:blip>
          <a:srcRect l="47658" t="2432" r="7078" b="2436"/>
          <a:stretch>
            <a:fillRect/>
          </a:stretch>
        </p:blipFill>
        <p:spPr>
          <a:xfrm>
            <a:off x="7529452" y="1161826"/>
            <a:ext cx="2876670" cy="4534348"/>
          </a:xfrm>
          <a:prstGeom prst="rect">
            <a:avLst/>
          </a:prstGeom>
        </p:spPr>
      </p:pic>
    </p:spTree>
    <p:extLst>
      <p:ext uri="{BB962C8B-B14F-4D97-AF65-F5344CB8AC3E}">
        <p14:creationId xmlns:p14="http://schemas.microsoft.com/office/powerpoint/2010/main" val="3961988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17036-539D-BB6C-35A7-196F156AFABA}"/>
              </a:ext>
            </a:extLst>
          </p:cNvPr>
          <p:cNvSpPr>
            <a:spLocks noGrp="1"/>
          </p:cNvSpPr>
          <p:nvPr>
            <p:ph type="title"/>
          </p:nvPr>
        </p:nvSpPr>
        <p:spPr/>
        <p:txBody>
          <a:bodyPr/>
          <a:lstStyle/>
          <a:p>
            <a:r>
              <a:rPr lang="en-US"/>
              <a:t>Acknowledgment</a:t>
            </a:r>
            <a:endParaRPr lang="en-GB"/>
          </a:p>
        </p:txBody>
      </p:sp>
      <p:sp>
        <p:nvSpPr>
          <p:cNvPr id="3" name="Content Placeholder 2">
            <a:extLst>
              <a:ext uri="{FF2B5EF4-FFF2-40B4-BE49-F238E27FC236}">
                <a16:creationId xmlns:a16="http://schemas.microsoft.com/office/drawing/2014/main" id="{301AD34D-60DD-A2A2-F315-8856117702E2}"/>
              </a:ext>
            </a:extLst>
          </p:cNvPr>
          <p:cNvSpPr>
            <a:spLocks noGrp="1"/>
          </p:cNvSpPr>
          <p:nvPr>
            <p:ph idx="1"/>
          </p:nvPr>
        </p:nvSpPr>
        <p:spPr/>
        <p:txBody>
          <a:bodyPr>
            <a:normAutofit/>
          </a:bodyPr>
          <a:lstStyle/>
          <a:p>
            <a:r>
              <a:rPr lang="en-GB" dirty="0"/>
              <a:t>Funded by: PRME UK &amp; Ireland Seed funding Competition for Innovative Pedagogic Approaches and Teaching Practices in PRME. </a:t>
            </a:r>
          </a:p>
          <a:p>
            <a:r>
              <a:rPr lang="en-GB" dirty="0"/>
              <a:t>Successfully applied for £750. </a:t>
            </a:r>
          </a:p>
          <a:p>
            <a:r>
              <a:rPr lang="en-GB" dirty="0"/>
              <a:t>Project title: Learning the principles of responsible management through customised card games.</a:t>
            </a:r>
          </a:p>
          <a:p>
            <a:r>
              <a:rPr lang="en-GB" dirty="0"/>
              <a:t>Call usually due mid December:</a:t>
            </a:r>
          </a:p>
          <a:p>
            <a:pPr lvl="1"/>
            <a:r>
              <a:rPr lang="en-GB" dirty="0">
                <a:hlinkClick r:id="rId2"/>
              </a:rPr>
              <a:t>https://www.unprme.org.uk/2024-developing-pedagogy-comp</a:t>
            </a:r>
            <a:r>
              <a:rPr lang="en-GB" dirty="0"/>
              <a:t> </a:t>
            </a:r>
          </a:p>
        </p:txBody>
      </p:sp>
      <p:pic>
        <p:nvPicPr>
          <p:cNvPr id="4" name="Picture 2" descr="Responsible Management Education | UK &amp; Ireland PRME">
            <a:extLst>
              <a:ext uri="{FF2B5EF4-FFF2-40B4-BE49-F238E27FC236}">
                <a16:creationId xmlns:a16="http://schemas.microsoft.com/office/drawing/2014/main" id="{8CD1891D-438C-DF1F-AFAE-03B3D63BE0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816"/>
          <a:stretch/>
        </p:blipFill>
        <p:spPr bwMode="auto">
          <a:xfrm>
            <a:off x="10090354" y="0"/>
            <a:ext cx="2101646" cy="1441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670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5614A5AB-35AC-05AA-8410-223780017E7B}"/>
              </a:ext>
            </a:extLst>
          </p:cNvPr>
          <p:cNvSpPr>
            <a:spLocks noGrp="1"/>
          </p:cNvSpPr>
          <p:nvPr>
            <p:ph type="title"/>
          </p:nvPr>
        </p:nvSpPr>
        <p:spPr>
          <a:xfrm>
            <a:off x="838200" y="365125"/>
            <a:ext cx="10515600" cy="1860400"/>
          </a:xfrm>
        </p:spPr>
        <p:txBody>
          <a:bodyPr vert="horz" lIns="91440" tIns="45720" rIns="91440" bIns="45720" rtlCol="0" anchor="ctr">
            <a:normAutofit/>
          </a:bodyPr>
          <a:lstStyle/>
          <a:p>
            <a:r>
              <a:rPr lang="en-US" sz="5200" b="1" kern="1200" dirty="0">
                <a:solidFill>
                  <a:schemeClr val="tx1"/>
                </a:solidFill>
                <a:latin typeface="+mj-lt"/>
                <a:ea typeface="+mj-ea"/>
                <a:cs typeface="+mj-cs"/>
              </a:rPr>
              <a:t>Examples: PRME Pumps</a:t>
            </a:r>
            <a:endParaRPr lang="en-US" sz="5200" kern="1200" dirty="0">
              <a:solidFill>
                <a:schemeClr val="tx1"/>
              </a:solidFill>
              <a:latin typeface="+mj-lt"/>
              <a:ea typeface="+mj-ea"/>
              <a:cs typeface="+mj-cs"/>
            </a:endParaRPr>
          </a:p>
        </p:txBody>
      </p:sp>
      <p:pic>
        <p:nvPicPr>
          <p:cNvPr id="12" name="Picture 11" descr="A group of cards on a table&#10;&#10;AI-generated content may be incorrect.">
            <a:extLst>
              <a:ext uri="{FF2B5EF4-FFF2-40B4-BE49-F238E27FC236}">
                <a16:creationId xmlns:a16="http://schemas.microsoft.com/office/drawing/2014/main" id="{E9CAF636-77FD-295E-E63E-9269286A8ED8}"/>
              </a:ext>
            </a:extLst>
          </p:cNvPr>
          <p:cNvPicPr>
            <a:picLocks noChangeAspect="1"/>
          </p:cNvPicPr>
          <p:nvPr/>
        </p:nvPicPr>
        <p:blipFill>
          <a:blip r:embed="rId2">
            <a:extLst>
              <a:ext uri="{28A0092B-C50C-407E-A947-70E740481C1C}">
                <a14:useLocalDpi xmlns:a14="http://schemas.microsoft.com/office/drawing/2010/main" val="0"/>
              </a:ext>
            </a:extLst>
          </a:blip>
          <a:srcRect l="17694" t="35662" r="49725" b="6056"/>
          <a:stretch/>
        </p:blipFill>
        <p:spPr>
          <a:xfrm rot="5400000">
            <a:off x="904263" y="1468316"/>
            <a:ext cx="4433002" cy="5947420"/>
          </a:xfrm>
          <a:prstGeom prst="rect">
            <a:avLst/>
          </a:prstGeom>
        </p:spPr>
      </p:pic>
      <p:pic>
        <p:nvPicPr>
          <p:cNvPr id="11" name="Content Placeholder 8" descr="A group of cards on a table&#10;&#10;AI-generated content may be incorrect.">
            <a:extLst>
              <a:ext uri="{FF2B5EF4-FFF2-40B4-BE49-F238E27FC236}">
                <a16:creationId xmlns:a16="http://schemas.microsoft.com/office/drawing/2014/main" id="{4A6B872A-63E5-D901-FE0E-A2B08C40C0C3}"/>
              </a:ext>
            </a:extLst>
          </p:cNvPr>
          <p:cNvPicPr>
            <a:picLocks noChangeAspect="1"/>
          </p:cNvPicPr>
          <p:nvPr/>
        </p:nvPicPr>
        <p:blipFill>
          <a:blip r:embed="rId3">
            <a:extLst>
              <a:ext uri="{28A0092B-C50C-407E-A947-70E740481C1C}">
                <a14:useLocalDpi xmlns:a14="http://schemas.microsoft.com/office/drawing/2010/main" val="0"/>
              </a:ext>
            </a:extLst>
          </a:blip>
          <a:srcRect l="51279" t="35594" r="15304" b="6931"/>
          <a:stretch>
            <a:fillRect/>
          </a:stretch>
        </p:blipFill>
        <p:spPr>
          <a:xfrm rot="5400000">
            <a:off x="6842080" y="1477917"/>
            <a:ext cx="4433004" cy="5928216"/>
          </a:xfrm>
          <a:prstGeom prst="rect">
            <a:avLst/>
          </a:prstGeom>
        </p:spPr>
      </p:pic>
    </p:spTree>
    <p:extLst>
      <p:ext uri="{BB962C8B-B14F-4D97-AF65-F5344CB8AC3E}">
        <p14:creationId xmlns:p14="http://schemas.microsoft.com/office/powerpoint/2010/main" val="2826175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F6CFB-634D-38FC-7C2A-2E2295A34E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304B40-8282-36FA-E2F7-847C150030EA}"/>
              </a:ext>
            </a:extLst>
          </p:cNvPr>
          <p:cNvSpPr>
            <a:spLocks noGrp="1"/>
          </p:cNvSpPr>
          <p:nvPr>
            <p:ph type="title"/>
          </p:nvPr>
        </p:nvSpPr>
        <p:spPr/>
        <p:txBody>
          <a:bodyPr/>
          <a:lstStyle/>
          <a:p>
            <a:r>
              <a:rPr lang="en-GB" b="1"/>
              <a:t>Setup &amp; Gameplay</a:t>
            </a:r>
          </a:p>
        </p:txBody>
      </p:sp>
      <p:sp>
        <p:nvSpPr>
          <p:cNvPr id="3" name="Content Placeholder 2">
            <a:extLst>
              <a:ext uri="{FF2B5EF4-FFF2-40B4-BE49-F238E27FC236}">
                <a16:creationId xmlns:a16="http://schemas.microsoft.com/office/drawing/2014/main" id="{60E43B51-81E9-2CAC-7436-8B1186047845}"/>
              </a:ext>
            </a:extLst>
          </p:cNvPr>
          <p:cNvSpPr>
            <a:spLocks noGrp="1"/>
          </p:cNvSpPr>
          <p:nvPr>
            <p:ph idx="1"/>
          </p:nvPr>
        </p:nvSpPr>
        <p:spPr/>
        <p:txBody>
          <a:bodyPr>
            <a:normAutofit fontScale="85000" lnSpcReduction="20000"/>
          </a:bodyPr>
          <a:lstStyle/>
          <a:p>
            <a:pPr marL="514350" indent="-514350">
              <a:buFont typeface="+mj-lt"/>
              <a:buAutoNum type="arabicPeriod"/>
            </a:pPr>
            <a:r>
              <a:rPr lang="en-GB" b="1" dirty="0"/>
              <a:t>Deal Cards: </a:t>
            </a:r>
            <a:r>
              <a:rPr lang="en-GB" dirty="0"/>
              <a:t>Shuffle and deal equally to all players.</a:t>
            </a:r>
          </a:p>
          <a:p>
            <a:pPr marL="514350" indent="-514350">
              <a:buFont typeface="+mj-lt"/>
              <a:buAutoNum type="arabicPeriod"/>
            </a:pPr>
            <a:r>
              <a:rPr lang="en-GB" b="1" dirty="0"/>
              <a:t>Top Card Only: </a:t>
            </a:r>
            <a:r>
              <a:rPr lang="en-GB" dirty="0"/>
              <a:t>Hold your deck face up; only the top card is visible.</a:t>
            </a:r>
          </a:p>
          <a:p>
            <a:pPr marL="514350" indent="-514350">
              <a:buFont typeface="+mj-lt"/>
              <a:buAutoNum type="arabicPeriod"/>
            </a:pPr>
            <a:r>
              <a:rPr lang="en-GB" b="1" dirty="0"/>
              <a:t>Start Play: </a:t>
            </a:r>
            <a:r>
              <a:rPr lang="en-GB" dirty="0"/>
              <a:t>Player left of the dealer picks a stat from their top card (e.g., Values 42). Others read the same stat from their top card.</a:t>
            </a:r>
          </a:p>
          <a:p>
            <a:pPr marL="514350" indent="-514350">
              <a:buFont typeface="+mj-lt"/>
              <a:buAutoNum type="arabicPeriod"/>
            </a:pPr>
            <a:r>
              <a:rPr lang="en-GB" b="1" dirty="0"/>
              <a:t>Compare Stats: </a:t>
            </a:r>
            <a:r>
              <a:rPr lang="en-GB" dirty="0"/>
              <a:t>Highest value wins. Winner takes player’s compared cards (except their own) and places them at the bottom of their deck.</a:t>
            </a:r>
          </a:p>
          <a:p>
            <a:pPr marL="514350" indent="-514350">
              <a:buFont typeface="+mj-lt"/>
              <a:buAutoNum type="arabicPeriod"/>
            </a:pPr>
            <a:r>
              <a:rPr lang="en-GB" b="1" dirty="0"/>
              <a:t>Next Turn: </a:t>
            </a:r>
            <a:r>
              <a:rPr lang="en-GB" dirty="0"/>
              <a:t>Winner chooses the next stat from the winning card. If there's a tie, place tied cards in the middle and compare the same stat from the next card. Winner takes all.</a:t>
            </a:r>
          </a:p>
          <a:p>
            <a:pPr marL="514350" indent="-514350">
              <a:buFont typeface="+mj-lt"/>
              <a:buAutoNum type="arabicPeriod"/>
            </a:pPr>
            <a:r>
              <a:rPr lang="en-GB" b="1" dirty="0"/>
              <a:t>Winning: </a:t>
            </a:r>
            <a:r>
              <a:rPr lang="en-GB" dirty="0"/>
              <a:t>The player who collects all the cards wins.</a:t>
            </a:r>
          </a:p>
          <a:p>
            <a:pPr marL="514350" indent="-514350">
              <a:buFont typeface="+mj-lt"/>
              <a:buAutoNum type="arabicPeriod"/>
            </a:pPr>
            <a:r>
              <a:rPr lang="en-GB" i="1" dirty="0"/>
              <a:t>Optional Fast Finish</a:t>
            </a:r>
            <a:r>
              <a:rPr lang="en-GB" b="1" dirty="0"/>
              <a:t> </a:t>
            </a:r>
            <a:r>
              <a:rPr lang="en-GB" dirty="0"/>
              <a:t>– “Discard Rule” Losing cards are removed from play. Last player with cards wins.</a:t>
            </a:r>
          </a:p>
        </p:txBody>
      </p:sp>
    </p:spTree>
    <p:extLst>
      <p:ext uri="{BB962C8B-B14F-4D97-AF65-F5344CB8AC3E}">
        <p14:creationId xmlns:p14="http://schemas.microsoft.com/office/powerpoint/2010/main" val="1369613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0D6FE-39D2-D4F8-F48B-32CFC74E28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2FF69E-F9DF-44AB-15C2-AAEDA6F43695}"/>
              </a:ext>
            </a:extLst>
          </p:cNvPr>
          <p:cNvSpPr>
            <a:spLocks noGrp="1"/>
          </p:cNvSpPr>
          <p:nvPr>
            <p:ph type="title"/>
          </p:nvPr>
        </p:nvSpPr>
        <p:spPr/>
        <p:txBody>
          <a:bodyPr/>
          <a:lstStyle/>
          <a:p>
            <a:r>
              <a:rPr lang="en-GB" b="1"/>
              <a:t>Activity: The Strongest Card</a:t>
            </a:r>
          </a:p>
        </p:txBody>
      </p:sp>
      <p:sp>
        <p:nvSpPr>
          <p:cNvPr id="3" name="Content Placeholder 2">
            <a:extLst>
              <a:ext uri="{FF2B5EF4-FFF2-40B4-BE49-F238E27FC236}">
                <a16:creationId xmlns:a16="http://schemas.microsoft.com/office/drawing/2014/main" id="{B7AFA13F-0D0D-A9F8-DA54-C787A09D8BC8}"/>
              </a:ext>
            </a:extLst>
          </p:cNvPr>
          <p:cNvSpPr>
            <a:spLocks noGrp="1"/>
          </p:cNvSpPr>
          <p:nvPr>
            <p:ph idx="1"/>
          </p:nvPr>
        </p:nvSpPr>
        <p:spPr/>
        <p:txBody>
          <a:bodyPr>
            <a:normAutofit fontScale="92500" lnSpcReduction="10000"/>
          </a:bodyPr>
          <a:lstStyle/>
          <a:p>
            <a:pPr marL="0" lvl="0" indent="0" eaLnBrk="0" fontAlgn="base" hangingPunct="0">
              <a:lnSpc>
                <a:spcPct val="100000"/>
              </a:lnSpc>
              <a:spcBef>
                <a:spcPct val="0"/>
              </a:spcBef>
              <a:spcAft>
                <a:spcPct val="0"/>
              </a:spcAft>
              <a:buNone/>
            </a:pPr>
            <a:r>
              <a:rPr lang="en-GB" sz="2400" dirty="0"/>
              <a:t> </a:t>
            </a:r>
            <a:r>
              <a:rPr lang="en-US" altLang="en-US" sz="2400" dirty="0">
                <a:latin typeface="Arial" panose="020B0604020202020204" pitchFamily="34" charset="0"/>
              </a:rPr>
              <a:t>🏆 </a:t>
            </a:r>
            <a:r>
              <a:rPr lang="en-US" altLang="en-US" sz="2400" b="1" dirty="0">
                <a:latin typeface="Arial" panose="020B0604020202020204" pitchFamily="34" charset="0"/>
              </a:rPr>
              <a:t>Selection &amp; Justification:</a:t>
            </a:r>
            <a:r>
              <a:rPr lang="en-US" altLang="en-US" sz="2400" dirty="0">
                <a:latin typeface="Arial" panose="020B0604020202020204" pitchFamily="34" charset="0"/>
              </a:rPr>
              <a:t> Each group chooses the strongest card based on the seven PRME principles, impact, feasibility, and relevance to sustainability. </a:t>
            </a:r>
          </a:p>
          <a:p>
            <a:pPr marL="0" lvl="0" indent="0" eaLnBrk="0" fontAlgn="base" hangingPunct="0">
              <a:lnSpc>
                <a:spcPct val="100000"/>
              </a:lnSpc>
              <a:spcBef>
                <a:spcPct val="0"/>
              </a:spcBef>
              <a:spcAft>
                <a:spcPct val="0"/>
              </a:spcAft>
              <a:buNone/>
            </a:pPr>
            <a:endParaRPr lang="en-US" altLang="en-US" sz="2400" dirty="0">
              <a:latin typeface="Arial" panose="020B0604020202020204" pitchFamily="34" charset="0"/>
            </a:endParaRPr>
          </a:p>
          <a:p>
            <a:pPr marL="0" lvl="0" indent="0" eaLnBrk="0" fontAlgn="base" hangingPunct="0">
              <a:lnSpc>
                <a:spcPct val="100000"/>
              </a:lnSpc>
              <a:spcBef>
                <a:spcPct val="0"/>
              </a:spcBef>
              <a:spcAft>
                <a:spcPct val="0"/>
              </a:spcAft>
              <a:buNone/>
            </a:pPr>
            <a:r>
              <a:rPr lang="en-US" altLang="en-US" sz="2400" dirty="0">
                <a:latin typeface="Arial" panose="020B0604020202020204" pitchFamily="34" charset="0"/>
              </a:rPr>
              <a:t>🎙️ </a:t>
            </a:r>
            <a:r>
              <a:rPr lang="en-US" altLang="en-US" sz="2400" b="1" dirty="0">
                <a:latin typeface="Arial" panose="020B0604020202020204" pitchFamily="34" charset="0"/>
              </a:rPr>
              <a:t>Presentation &amp; Discussion:</a:t>
            </a:r>
            <a:r>
              <a:rPr lang="en-US" altLang="en-US" sz="2400" dirty="0">
                <a:latin typeface="Arial" panose="020B0604020202020204" pitchFamily="34" charset="0"/>
              </a:rPr>
              <a:t> Groups justify their selection with a short explanation, considering why this action matters and how effectively it contributes to SDGs. </a:t>
            </a:r>
          </a:p>
          <a:p>
            <a:pPr marL="0" lvl="0" indent="0" eaLnBrk="0" fontAlgn="base" hangingPunct="0">
              <a:lnSpc>
                <a:spcPct val="100000"/>
              </a:lnSpc>
              <a:spcBef>
                <a:spcPct val="0"/>
              </a:spcBef>
              <a:spcAft>
                <a:spcPct val="0"/>
              </a:spcAft>
              <a:buNone/>
            </a:pPr>
            <a:endParaRPr lang="en-US" altLang="en-US" sz="2400" dirty="0">
              <a:latin typeface="Arial" panose="020B0604020202020204" pitchFamily="34" charset="0"/>
            </a:endParaRPr>
          </a:p>
          <a:p>
            <a:pPr marL="0" lvl="0" indent="0" eaLnBrk="0" fontAlgn="base" hangingPunct="0">
              <a:lnSpc>
                <a:spcPct val="100000"/>
              </a:lnSpc>
              <a:spcBef>
                <a:spcPct val="0"/>
              </a:spcBef>
              <a:spcAft>
                <a:spcPct val="0"/>
              </a:spcAft>
              <a:buNone/>
            </a:pPr>
            <a:r>
              <a:rPr lang="en-US" altLang="en-US" sz="2400" dirty="0">
                <a:latin typeface="Arial" panose="020B0604020202020204" pitchFamily="34" charset="0"/>
              </a:rPr>
              <a:t>🔄 </a:t>
            </a:r>
            <a:r>
              <a:rPr lang="en-US" altLang="en-US" sz="2400" b="1" dirty="0">
                <a:latin typeface="Arial" panose="020B0604020202020204" pitchFamily="34" charset="0"/>
              </a:rPr>
              <a:t>Peer Challenge:</a:t>
            </a:r>
            <a:r>
              <a:rPr lang="en-US" altLang="en-US" sz="2400" dirty="0">
                <a:latin typeface="Arial" panose="020B0604020202020204" pitchFamily="34" charset="0"/>
              </a:rPr>
              <a:t> Other teams can question, challenge, or suggest alternatives, prompting deeper discussion on barriers to implementation and real-world applications. </a:t>
            </a:r>
          </a:p>
          <a:p>
            <a:pPr marL="0" lvl="0" indent="0" eaLnBrk="0" fontAlgn="base" hangingPunct="0">
              <a:lnSpc>
                <a:spcPct val="100000"/>
              </a:lnSpc>
              <a:spcBef>
                <a:spcPct val="0"/>
              </a:spcBef>
              <a:spcAft>
                <a:spcPct val="0"/>
              </a:spcAft>
              <a:buNone/>
            </a:pPr>
            <a:endParaRPr lang="en-US" altLang="en-US" sz="2400" dirty="0">
              <a:latin typeface="Arial" panose="020B0604020202020204" pitchFamily="34" charset="0"/>
            </a:endParaRPr>
          </a:p>
          <a:p>
            <a:pPr marL="0" lvl="0" indent="0" eaLnBrk="0" fontAlgn="base" hangingPunct="0">
              <a:lnSpc>
                <a:spcPct val="100000"/>
              </a:lnSpc>
              <a:spcBef>
                <a:spcPct val="0"/>
              </a:spcBef>
              <a:spcAft>
                <a:spcPct val="0"/>
              </a:spcAft>
              <a:buNone/>
            </a:pPr>
            <a:r>
              <a:rPr lang="en-US" altLang="en-US" sz="2400" dirty="0">
                <a:latin typeface="Arial" panose="020B0604020202020204" pitchFamily="34" charset="0"/>
              </a:rPr>
              <a:t>✅ </a:t>
            </a:r>
            <a:r>
              <a:rPr lang="en-US" altLang="en-US" sz="2400" b="1" dirty="0">
                <a:latin typeface="Arial" panose="020B0604020202020204" pitchFamily="34" charset="0"/>
              </a:rPr>
              <a:t>Voting &amp; Reflection:</a:t>
            </a:r>
            <a:r>
              <a:rPr lang="en-US" altLang="en-US" sz="2400" dirty="0">
                <a:latin typeface="Arial" panose="020B0604020202020204" pitchFamily="34" charset="0"/>
              </a:rPr>
              <a:t> Students vote on the most convincing choice, reflecting on why certain actions stand out and how context influences their impact </a:t>
            </a:r>
          </a:p>
          <a:p>
            <a:pPr marL="0" indent="0">
              <a:buNone/>
            </a:pPr>
            <a:endParaRPr lang="en-GB" dirty="0"/>
          </a:p>
        </p:txBody>
      </p:sp>
    </p:spTree>
    <p:extLst>
      <p:ext uri="{BB962C8B-B14F-4D97-AF65-F5344CB8AC3E}">
        <p14:creationId xmlns:p14="http://schemas.microsoft.com/office/powerpoint/2010/main" val="1546182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6146E-8144-A4FC-9B81-87DEFCA26209}"/>
              </a:ext>
            </a:extLst>
          </p:cNvPr>
          <p:cNvSpPr>
            <a:spLocks noGrp="1"/>
          </p:cNvSpPr>
          <p:nvPr>
            <p:ph type="title"/>
          </p:nvPr>
        </p:nvSpPr>
        <p:spPr/>
        <p:txBody>
          <a:bodyPr/>
          <a:lstStyle/>
          <a:p>
            <a:r>
              <a:rPr lang="en-US" b="1"/>
              <a:t>Activity: Business Strategy Workshop</a:t>
            </a:r>
            <a:endParaRPr lang="en-GB" b="1"/>
          </a:p>
        </p:txBody>
      </p:sp>
      <p:sp>
        <p:nvSpPr>
          <p:cNvPr id="3" name="Content Placeholder 2">
            <a:extLst>
              <a:ext uri="{FF2B5EF4-FFF2-40B4-BE49-F238E27FC236}">
                <a16:creationId xmlns:a16="http://schemas.microsoft.com/office/drawing/2014/main" id="{D5D4BE58-7CC9-DD7A-DE0D-66C155670240}"/>
              </a:ext>
            </a:extLst>
          </p:cNvPr>
          <p:cNvSpPr>
            <a:spLocks noGrp="1"/>
          </p:cNvSpPr>
          <p:nvPr>
            <p:ph idx="1"/>
          </p:nvPr>
        </p:nvSpPr>
        <p:spPr/>
        <p:txBody>
          <a:bodyPr>
            <a:normAutofit/>
          </a:bodyPr>
          <a:lstStyle/>
          <a:p>
            <a:pPr marL="0" lvl="0" indent="0" eaLnBrk="0" fontAlgn="base" hangingPunct="0">
              <a:lnSpc>
                <a:spcPct val="100000"/>
              </a:lnSpc>
              <a:spcBef>
                <a:spcPct val="0"/>
              </a:spcBef>
              <a:spcAft>
                <a:spcPct val="0"/>
              </a:spcAft>
              <a:buNone/>
            </a:pPr>
            <a:r>
              <a:rPr lang="en-US" altLang="en-US" sz="2400" b="1" dirty="0">
                <a:latin typeface="Arial" panose="020B0604020202020204" pitchFamily="34" charset="0"/>
              </a:rPr>
              <a:t>📝 Select an SDG Action:</a:t>
            </a:r>
            <a:r>
              <a:rPr lang="en-US" altLang="en-US" sz="2400" dirty="0">
                <a:latin typeface="Arial" panose="020B0604020202020204" pitchFamily="34" charset="0"/>
              </a:rPr>
              <a:t> Choose a specific SDG-related action or PRME principle from the cards. </a:t>
            </a:r>
          </a:p>
          <a:p>
            <a:pPr marL="0" lvl="0" indent="0" eaLnBrk="0" fontAlgn="base" hangingPunct="0">
              <a:lnSpc>
                <a:spcPct val="100000"/>
              </a:lnSpc>
              <a:spcBef>
                <a:spcPct val="0"/>
              </a:spcBef>
              <a:spcAft>
                <a:spcPct val="0"/>
              </a:spcAft>
              <a:buNone/>
            </a:pPr>
            <a:endParaRPr lang="en-US" altLang="en-US" sz="2400" dirty="0">
              <a:latin typeface="Arial" panose="020B0604020202020204" pitchFamily="34" charset="0"/>
            </a:endParaRPr>
          </a:p>
          <a:p>
            <a:pPr marL="0" lvl="0" indent="0" eaLnBrk="0" fontAlgn="base" hangingPunct="0">
              <a:lnSpc>
                <a:spcPct val="100000"/>
              </a:lnSpc>
              <a:spcBef>
                <a:spcPct val="0"/>
              </a:spcBef>
              <a:spcAft>
                <a:spcPct val="0"/>
              </a:spcAft>
              <a:buNone/>
            </a:pPr>
            <a:r>
              <a:rPr lang="en-US" altLang="en-US" sz="2400" b="1" dirty="0">
                <a:latin typeface="Arial" panose="020B0604020202020204" pitchFamily="34" charset="0"/>
              </a:rPr>
              <a:t>🏢 Business Focus:</a:t>
            </a:r>
            <a:r>
              <a:rPr lang="en-US" altLang="en-US" sz="2400" dirty="0">
                <a:latin typeface="Arial" panose="020B0604020202020204" pitchFamily="34" charset="0"/>
              </a:rPr>
              <a:t> Identify a company that is actively implementing this action in its strategy.</a:t>
            </a:r>
          </a:p>
          <a:p>
            <a:pPr marL="0" lvl="0" indent="0" eaLnBrk="0" fontAlgn="base" hangingPunct="0">
              <a:lnSpc>
                <a:spcPct val="100000"/>
              </a:lnSpc>
              <a:spcBef>
                <a:spcPct val="0"/>
              </a:spcBef>
              <a:spcAft>
                <a:spcPct val="0"/>
              </a:spcAft>
              <a:buNone/>
            </a:pPr>
            <a:r>
              <a:rPr lang="en-US" altLang="en-US" sz="2400" dirty="0">
                <a:latin typeface="Arial" panose="020B0604020202020204" pitchFamily="34" charset="0"/>
              </a:rPr>
              <a:t> </a:t>
            </a:r>
          </a:p>
          <a:p>
            <a:pPr marL="0" lvl="0" indent="0" eaLnBrk="0" fontAlgn="base" hangingPunct="0">
              <a:lnSpc>
                <a:spcPct val="100000"/>
              </a:lnSpc>
              <a:spcBef>
                <a:spcPct val="0"/>
              </a:spcBef>
              <a:spcAft>
                <a:spcPct val="0"/>
              </a:spcAft>
              <a:buNone/>
            </a:pPr>
            <a:r>
              <a:rPr lang="en-US" altLang="en-US" sz="2400" b="1" dirty="0">
                <a:latin typeface="Arial" panose="020B0604020202020204" pitchFamily="34" charset="0"/>
              </a:rPr>
              <a:t>🎭 Role-Playing as Advisors:</a:t>
            </a:r>
            <a:r>
              <a:rPr lang="en-US" altLang="en-US" sz="2400" dirty="0">
                <a:latin typeface="Arial" panose="020B0604020202020204" pitchFamily="34" charset="0"/>
              </a:rPr>
              <a:t> Step into the role of sustainability consultants advising the company on how to enhance its approach. </a:t>
            </a:r>
          </a:p>
          <a:p>
            <a:pPr marL="0" lvl="0" indent="0" eaLnBrk="0" fontAlgn="base" hangingPunct="0">
              <a:lnSpc>
                <a:spcPct val="100000"/>
              </a:lnSpc>
              <a:spcBef>
                <a:spcPct val="0"/>
              </a:spcBef>
              <a:spcAft>
                <a:spcPct val="0"/>
              </a:spcAft>
              <a:buNone/>
            </a:pPr>
            <a:endParaRPr lang="en-US" altLang="en-US" sz="2400" dirty="0">
              <a:latin typeface="Arial" panose="020B0604020202020204" pitchFamily="34" charset="0"/>
            </a:endParaRPr>
          </a:p>
          <a:p>
            <a:pPr marL="0" lvl="0" indent="0" eaLnBrk="0" fontAlgn="base" hangingPunct="0">
              <a:lnSpc>
                <a:spcPct val="100000"/>
              </a:lnSpc>
              <a:spcBef>
                <a:spcPct val="0"/>
              </a:spcBef>
              <a:spcAft>
                <a:spcPct val="0"/>
              </a:spcAft>
              <a:buNone/>
            </a:pPr>
            <a:r>
              <a:rPr lang="en-US" altLang="en-US" sz="2400" b="1" dirty="0">
                <a:latin typeface="Arial" panose="020B0604020202020204" pitchFamily="34" charset="0"/>
              </a:rPr>
              <a:t>💡 Strategy &amp; Recommendations:</a:t>
            </a:r>
            <a:r>
              <a:rPr lang="en-US" altLang="en-US" sz="2400" dirty="0">
                <a:latin typeface="Arial" panose="020B0604020202020204" pitchFamily="34" charset="0"/>
              </a:rPr>
              <a:t> Present key actions the company is taking and propose additional steps to improve impact. </a:t>
            </a:r>
          </a:p>
          <a:p>
            <a:pPr marL="0" lvl="0" indent="0" eaLnBrk="0" fontAlgn="base" hangingPunct="0">
              <a:lnSpc>
                <a:spcPct val="100000"/>
              </a:lnSpc>
              <a:spcBef>
                <a:spcPct val="0"/>
              </a:spcBef>
              <a:spcAft>
                <a:spcPct val="0"/>
              </a:spcAft>
              <a:buNone/>
            </a:pPr>
            <a:endParaRPr lang="en-US" altLang="en-US" dirty="0">
              <a:latin typeface="Arial" panose="020B0604020202020204" pitchFamily="34" charset="0"/>
            </a:endParaRPr>
          </a:p>
          <a:p>
            <a:endParaRPr lang="en-GB" dirty="0"/>
          </a:p>
        </p:txBody>
      </p:sp>
    </p:spTree>
    <p:extLst>
      <p:ext uri="{BB962C8B-B14F-4D97-AF65-F5344CB8AC3E}">
        <p14:creationId xmlns:p14="http://schemas.microsoft.com/office/powerpoint/2010/main" val="963112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1408-AF13-9A6B-4528-AC5DA66B8D90}"/>
              </a:ext>
            </a:extLst>
          </p:cNvPr>
          <p:cNvSpPr>
            <a:spLocks noGrp="1"/>
          </p:cNvSpPr>
          <p:nvPr>
            <p:ph type="title"/>
          </p:nvPr>
        </p:nvSpPr>
        <p:spPr/>
        <p:txBody>
          <a:bodyPr/>
          <a:lstStyle/>
          <a:p>
            <a:r>
              <a:rPr lang="en-GB" b="1"/>
              <a:t>Activity: Categorizing Cards by SDG</a:t>
            </a:r>
          </a:p>
        </p:txBody>
      </p:sp>
      <p:sp>
        <p:nvSpPr>
          <p:cNvPr id="3" name="Content Placeholder 2">
            <a:extLst>
              <a:ext uri="{FF2B5EF4-FFF2-40B4-BE49-F238E27FC236}">
                <a16:creationId xmlns:a16="http://schemas.microsoft.com/office/drawing/2014/main" id="{5867DF79-F5E1-7132-0411-BFDCEEA48777}"/>
              </a:ext>
            </a:extLst>
          </p:cNvPr>
          <p:cNvSpPr>
            <a:spLocks noGrp="1"/>
          </p:cNvSpPr>
          <p:nvPr>
            <p:ph idx="1"/>
          </p:nvPr>
        </p:nvSpPr>
        <p:spPr/>
        <p:txBody>
          <a:bodyPr>
            <a:normAutofit fontScale="70000" lnSpcReduction="20000"/>
          </a:bodyPr>
          <a:lstStyle/>
          <a:p>
            <a:pPr marL="0" lvl="0" indent="0" eaLnBrk="0" fontAlgn="base" hangingPunct="0">
              <a:lnSpc>
                <a:spcPct val="120000"/>
              </a:lnSpc>
              <a:spcBef>
                <a:spcPts val="0"/>
              </a:spcBef>
              <a:spcAft>
                <a:spcPct val="0"/>
              </a:spcAft>
              <a:buNone/>
            </a:pPr>
            <a:r>
              <a:rPr lang="en-US" altLang="en-US" sz="3200" dirty="0">
                <a:latin typeface="Arial" panose="020B0604020202020204" pitchFamily="34" charset="0"/>
              </a:rPr>
              <a:t>🏷️ </a:t>
            </a:r>
            <a:r>
              <a:rPr lang="en-US" altLang="en-US" sz="3200" b="1" dirty="0">
                <a:latin typeface="Arial" panose="020B0604020202020204" pitchFamily="34" charset="0"/>
              </a:rPr>
              <a:t>Categorize the Cards:</a:t>
            </a:r>
            <a:r>
              <a:rPr lang="en-US" altLang="en-US" sz="3200" dirty="0">
                <a:latin typeface="Arial" panose="020B0604020202020204" pitchFamily="34" charset="0"/>
              </a:rPr>
              <a:t> Work in groups to assign each card to the most relevant SDG, based on its action and description. </a:t>
            </a:r>
          </a:p>
          <a:p>
            <a:pPr marL="0" lvl="0" indent="0" eaLnBrk="0" fontAlgn="base" hangingPunct="0">
              <a:lnSpc>
                <a:spcPct val="120000"/>
              </a:lnSpc>
              <a:spcBef>
                <a:spcPts val="0"/>
              </a:spcBef>
              <a:spcAft>
                <a:spcPct val="0"/>
              </a:spcAft>
              <a:buNone/>
            </a:pPr>
            <a:endParaRPr lang="en-US" altLang="en-US" sz="3200" dirty="0">
              <a:latin typeface="Arial" panose="020B0604020202020204" pitchFamily="34" charset="0"/>
            </a:endParaRPr>
          </a:p>
          <a:p>
            <a:pPr marL="0" lvl="0" indent="0" eaLnBrk="0" fontAlgn="base" hangingPunct="0">
              <a:lnSpc>
                <a:spcPct val="120000"/>
              </a:lnSpc>
              <a:spcBef>
                <a:spcPts val="0"/>
              </a:spcBef>
              <a:spcAft>
                <a:spcPct val="0"/>
              </a:spcAft>
              <a:buNone/>
            </a:pPr>
            <a:r>
              <a:rPr lang="en-US" altLang="en-US" sz="3200" dirty="0">
                <a:latin typeface="Arial" panose="020B0604020202020204" pitchFamily="34" charset="0"/>
              </a:rPr>
              <a:t>🔍 </a:t>
            </a:r>
            <a:r>
              <a:rPr lang="en-US" altLang="en-US" sz="3200" b="1" dirty="0">
                <a:latin typeface="Arial" panose="020B0604020202020204" pitchFamily="34" charset="0"/>
              </a:rPr>
              <a:t>Cross-Categorization Debate:</a:t>
            </a:r>
            <a:r>
              <a:rPr lang="en-US" altLang="en-US" sz="3200" dirty="0">
                <a:latin typeface="Arial" panose="020B0604020202020204" pitchFamily="34" charset="0"/>
              </a:rPr>
              <a:t> Identify cards that could belong to multiple SDGs, then discuss and justify their placement. </a:t>
            </a:r>
          </a:p>
          <a:p>
            <a:pPr marL="0" lvl="0" indent="0" eaLnBrk="0" fontAlgn="base" hangingPunct="0">
              <a:lnSpc>
                <a:spcPct val="120000"/>
              </a:lnSpc>
              <a:spcBef>
                <a:spcPts val="0"/>
              </a:spcBef>
              <a:spcAft>
                <a:spcPct val="0"/>
              </a:spcAft>
              <a:buNone/>
            </a:pPr>
            <a:endParaRPr lang="en-US" altLang="en-US" sz="3200" dirty="0">
              <a:latin typeface="Arial" panose="020B0604020202020204" pitchFamily="34" charset="0"/>
            </a:endParaRPr>
          </a:p>
          <a:p>
            <a:pPr marL="0" lvl="0" indent="0" eaLnBrk="0" fontAlgn="base" hangingPunct="0">
              <a:lnSpc>
                <a:spcPct val="120000"/>
              </a:lnSpc>
              <a:spcBef>
                <a:spcPts val="0"/>
              </a:spcBef>
              <a:spcAft>
                <a:spcPct val="0"/>
              </a:spcAft>
              <a:buNone/>
            </a:pPr>
            <a:r>
              <a:rPr lang="en-US" altLang="en-US" sz="3200" dirty="0">
                <a:latin typeface="Arial" panose="020B0604020202020204" pitchFamily="34" charset="0"/>
              </a:rPr>
              <a:t>🌍 </a:t>
            </a:r>
            <a:r>
              <a:rPr lang="en-US" altLang="en-US" sz="3200" b="1" dirty="0">
                <a:latin typeface="Arial" panose="020B0604020202020204" pitchFamily="34" charset="0"/>
              </a:rPr>
              <a:t>Real-World Connections:</a:t>
            </a:r>
            <a:r>
              <a:rPr lang="en-US" altLang="en-US" sz="3200" dirty="0">
                <a:latin typeface="Arial" panose="020B0604020202020204" pitchFamily="34" charset="0"/>
              </a:rPr>
              <a:t> </a:t>
            </a:r>
            <a:r>
              <a:rPr lang="en-US" sz="3200" dirty="0"/>
              <a:t>Select one action card and identify a company implementing a similar activity, how does it support their sustainability efforts?</a:t>
            </a:r>
            <a:endParaRPr lang="en-US" altLang="en-US" sz="3200" dirty="0">
              <a:latin typeface="Arial" panose="020B0604020202020204" pitchFamily="34" charset="0"/>
            </a:endParaRPr>
          </a:p>
          <a:p>
            <a:pPr marL="0" lvl="0" indent="0" eaLnBrk="0" fontAlgn="base" hangingPunct="0">
              <a:lnSpc>
                <a:spcPct val="120000"/>
              </a:lnSpc>
              <a:spcBef>
                <a:spcPts val="0"/>
              </a:spcBef>
              <a:spcAft>
                <a:spcPct val="0"/>
              </a:spcAft>
              <a:buNone/>
            </a:pPr>
            <a:endParaRPr lang="en-US" altLang="en-US" sz="3200" dirty="0">
              <a:latin typeface="Arial" panose="020B0604020202020204" pitchFamily="34" charset="0"/>
            </a:endParaRPr>
          </a:p>
          <a:p>
            <a:pPr marL="0" indent="0">
              <a:lnSpc>
                <a:spcPct val="120000"/>
              </a:lnSpc>
              <a:spcBef>
                <a:spcPts val="0"/>
              </a:spcBef>
              <a:buNone/>
            </a:pPr>
            <a:r>
              <a:rPr lang="en-US" sz="3200" dirty="0"/>
              <a:t>🚧 </a:t>
            </a:r>
            <a:r>
              <a:rPr lang="en-US" sz="3200" b="1" dirty="0"/>
              <a:t>Barriers &amp; Solutions:</a:t>
            </a:r>
            <a:r>
              <a:rPr lang="en-US" sz="3200" dirty="0"/>
              <a:t> What challenges exist in implementing the selected activity, and what strategies—such as policies, partnerships, or innovations—can help overcome them?</a:t>
            </a:r>
          </a:p>
        </p:txBody>
      </p:sp>
    </p:spTree>
    <p:extLst>
      <p:ext uri="{BB962C8B-B14F-4D97-AF65-F5344CB8AC3E}">
        <p14:creationId xmlns:p14="http://schemas.microsoft.com/office/powerpoint/2010/main" val="1478148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03B9D-E587-DCAA-A36D-085BF8AF0690}"/>
              </a:ext>
            </a:extLst>
          </p:cNvPr>
          <p:cNvSpPr>
            <a:spLocks noGrp="1"/>
          </p:cNvSpPr>
          <p:nvPr>
            <p:ph type="title"/>
          </p:nvPr>
        </p:nvSpPr>
        <p:spPr/>
        <p:txBody>
          <a:bodyPr/>
          <a:lstStyle/>
          <a:p>
            <a:r>
              <a:rPr lang="en-GB" b="1" dirty="0"/>
              <a:t>Activity: Create Your Own Card</a:t>
            </a:r>
          </a:p>
        </p:txBody>
      </p:sp>
      <p:sp>
        <p:nvSpPr>
          <p:cNvPr id="4" name="Rectangle 1">
            <a:extLst>
              <a:ext uri="{FF2B5EF4-FFF2-40B4-BE49-F238E27FC236}">
                <a16:creationId xmlns:a16="http://schemas.microsoft.com/office/drawing/2014/main" id="{23290398-2EF5-2286-76B3-9ADB7E7DE623}"/>
              </a:ext>
            </a:extLst>
          </p:cNvPr>
          <p:cNvSpPr>
            <a:spLocks noGrp="1" noChangeArrowheads="1"/>
          </p:cNvSpPr>
          <p:nvPr>
            <p:ph idx="1"/>
          </p:nvPr>
        </p:nvSpPr>
        <p:spPr bwMode="auto">
          <a:xfrm>
            <a:off x="838200" y="1687353"/>
            <a:ext cx="10515600"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None/>
            </a:pPr>
            <a:r>
              <a:rPr lang="en-US" altLang="en-US" sz="2400" b="1" dirty="0">
                <a:latin typeface="Arial" panose="020B0604020202020204" pitchFamily="34" charset="0"/>
              </a:rPr>
              <a:t>🎯</a:t>
            </a:r>
            <a:r>
              <a:rPr kumimoji="0" lang="en-US" altLang="en-US" sz="2400" b="1" i="0" u="none" strike="noStrike" cap="none" normalizeH="0" baseline="0" dirty="0">
                <a:ln>
                  <a:noFill/>
                </a:ln>
                <a:solidFill>
                  <a:schemeClr val="tx1"/>
                </a:solidFill>
                <a:effectLst/>
                <a:latin typeface="Arial" panose="020B0604020202020204" pitchFamily="34" charset="0"/>
              </a:rPr>
              <a:t> Define an Action: </a:t>
            </a:r>
            <a:r>
              <a:rPr kumimoji="0" lang="en-US" altLang="en-US" sz="2400" i="0" u="none" strike="noStrike" cap="none" normalizeH="0" baseline="0" dirty="0">
                <a:ln>
                  <a:noFill/>
                </a:ln>
                <a:solidFill>
                  <a:schemeClr val="tx1"/>
                </a:solidFill>
                <a:effectLst/>
                <a:latin typeface="Arial" panose="020B0604020202020204" pitchFamily="34" charset="0"/>
              </a:rPr>
              <a:t>Create a realistic action that could contribute to achieving this SDG. Either design your own or use inspiration 170 actions documents.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1" i="0" u="none" strike="noStrike" cap="none" normalizeH="0" baseline="0" dirty="0">
              <a:ln>
                <a:noFill/>
              </a:ln>
              <a:solidFill>
                <a:schemeClr val="tx1"/>
              </a:solidFill>
              <a:effectLst/>
              <a:latin typeface="Arial" panose="020B0604020202020204" pitchFamily="34" charset="0"/>
            </a:endParaRPr>
          </a:p>
          <a:p>
            <a:pPr marL="0" lvl="0" indent="0" algn="just" eaLnBrk="0" fontAlgn="base" hangingPunct="0">
              <a:lnSpc>
                <a:spcPct val="100000"/>
              </a:lnSpc>
              <a:spcBef>
                <a:spcPct val="0"/>
              </a:spcBef>
              <a:spcAft>
                <a:spcPct val="0"/>
              </a:spcAft>
              <a:buNone/>
            </a:pPr>
            <a:r>
              <a:rPr lang="en-US" altLang="en-US" sz="2400" b="1" dirty="0">
                <a:latin typeface="Arial" panose="020B0604020202020204" pitchFamily="34" charset="0"/>
              </a:rPr>
              <a:t>⚖️</a:t>
            </a:r>
            <a:r>
              <a:rPr kumimoji="0" lang="en-US" altLang="en-US" sz="2400" b="1" i="0" u="none" strike="noStrike" cap="none" normalizeH="0" baseline="0" dirty="0">
                <a:ln>
                  <a:noFill/>
                </a:ln>
                <a:solidFill>
                  <a:schemeClr val="tx1"/>
                </a:solidFill>
                <a:effectLst/>
                <a:latin typeface="Arial" panose="020B0604020202020204" pitchFamily="34" charset="0"/>
              </a:rPr>
              <a:t> Impact Level</a:t>
            </a:r>
            <a:r>
              <a:rPr kumimoji="0" lang="en-US" altLang="en-US" sz="2400" i="0" u="none" strike="noStrike" cap="none" normalizeH="0" baseline="0" dirty="0">
                <a:ln>
                  <a:noFill/>
                </a:ln>
                <a:solidFill>
                  <a:schemeClr val="tx1"/>
                </a:solidFill>
                <a:effectLst/>
                <a:latin typeface="Arial" panose="020B0604020202020204" pitchFamily="34" charset="0"/>
              </a:rPr>
              <a:t>: Decide whether the action is designed for companies, governments, or individuals, and justify its relevance.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i="0" u="none" strike="noStrike" cap="none" normalizeH="0" baseline="0" dirty="0">
              <a:ln>
                <a:noFill/>
              </a:ln>
              <a:solidFill>
                <a:schemeClr val="tx1"/>
              </a:solidFill>
              <a:effectLst/>
              <a:latin typeface="Arial" panose="020B0604020202020204" pitchFamily="34" charset="0"/>
            </a:endParaRPr>
          </a:p>
          <a:p>
            <a:pPr marL="0" indent="0" eaLnBrk="0" fontAlgn="base" hangingPunct="0">
              <a:lnSpc>
                <a:spcPct val="100000"/>
              </a:lnSpc>
              <a:spcBef>
                <a:spcPct val="0"/>
              </a:spcBef>
              <a:spcAft>
                <a:spcPct val="0"/>
              </a:spcAft>
              <a:buNone/>
            </a:pPr>
            <a:r>
              <a:rPr lang="en-US" altLang="en-US" sz="2400" b="1" dirty="0">
                <a:latin typeface="Arial" panose="020B0604020202020204" pitchFamily="34" charset="0"/>
              </a:rPr>
              <a:t>📝 Write a Short Description: </a:t>
            </a:r>
            <a:r>
              <a:rPr lang="en-US" altLang="en-US" sz="2400" dirty="0">
                <a:latin typeface="Arial" panose="020B0604020202020204" pitchFamily="34" charset="0"/>
              </a:rPr>
              <a:t>Provide a brief explanation of how the action supports sustainability.</a:t>
            </a:r>
          </a:p>
          <a:p>
            <a:pPr marL="0" indent="0" eaLnBrk="0" fontAlgn="base" hangingPunct="0">
              <a:lnSpc>
                <a:spcPct val="100000"/>
              </a:lnSpc>
              <a:spcBef>
                <a:spcPct val="0"/>
              </a:spcBef>
              <a:spcAft>
                <a:spcPct val="0"/>
              </a:spcAft>
              <a:buNone/>
            </a:pPr>
            <a:endParaRPr lang="en-US" altLang="en-US" sz="2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400" b="1" i="0" u="none" strike="noStrike" cap="none" normalizeH="0" baseline="0" dirty="0">
                <a:ln>
                  <a:noFill/>
                </a:ln>
                <a:solidFill>
                  <a:schemeClr val="tx1"/>
                </a:solidFill>
                <a:effectLst/>
                <a:latin typeface="Arial" panose="020B0604020202020204" pitchFamily="34" charset="0"/>
              </a:rPr>
              <a:t>🔢 Assign Attributes: </a:t>
            </a:r>
            <a:r>
              <a:rPr kumimoji="0" lang="en-US" altLang="en-US" sz="2400" i="0" u="none" strike="noStrike" cap="none" normalizeH="0" baseline="0" dirty="0">
                <a:ln>
                  <a:noFill/>
                </a:ln>
                <a:solidFill>
                  <a:schemeClr val="tx1"/>
                </a:solidFill>
                <a:effectLst/>
                <a:latin typeface="Arial" panose="020B0604020202020204" pitchFamily="34" charset="0"/>
              </a:rPr>
              <a:t>Determine numerical values for each of the seven PRME principles which best represent your activity (see template on next slide).</a:t>
            </a:r>
            <a:endParaRPr kumimoji="0" lang="en-US" altLang="en-US" sz="2000" b="1" i="0" u="none" strike="noStrike" cap="none" normalizeH="0" baseline="0" dirty="0">
              <a:ln>
                <a:noFill/>
              </a:ln>
              <a:solidFill>
                <a:schemeClr val="tx1"/>
              </a:solidFill>
              <a:effectLst/>
              <a:latin typeface="Arial" panose="020B0604020202020204" pitchFamily="34" charset="0"/>
            </a:endParaRPr>
          </a:p>
          <a:p>
            <a:pPr marL="0" indent="0" eaLnBrk="0" fontAlgn="base" hangingPunct="0">
              <a:lnSpc>
                <a:spcPct val="100000"/>
              </a:lnSpc>
              <a:spcBef>
                <a:spcPct val="0"/>
              </a:spcBef>
              <a:spcAft>
                <a:spcPct val="0"/>
              </a:spcAft>
              <a:buNone/>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A1DC60BF-9417-795E-D8CA-6CC97C03B6F0}"/>
              </a:ext>
            </a:extLst>
          </p:cNvPr>
          <p:cNvSpPr>
            <a:spLocks noChangeArrowheads="1"/>
          </p:cNvSpPr>
          <p:nvPr/>
        </p:nvSpPr>
        <p:spPr bwMode="auto">
          <a:xfrm>
            <a:off x="0" y="-94565"/>
            <a:ext cx="2487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1154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F5CF-ACCB-98CE-B25D-BBA23AA592F3}"/>
              </a:ext>
            </a:extLst>
          </p:cNvPr>
          <p:cNvSpPr>
            <a:spLocks noGrp="1"/>
          </p:cNvSpPr>
          <p:nvPr>
            <p:ph type="title"/>
          </p:nvPr>
        </p:nvSpPr>
        <p:spPr/>
        <p:txBody>
          <a:bodyPr/>
          <a:lstStyle/>
          <a:p>
            <a:r>
              <a:rPr lang="en-GB" b="1" dirty="0"/>
              <a:t>[Activity Template] SDG Action Card</a:t>
            </a:r>
          </a:p>
        </p:txBody>
      </p:sp>
      <p:graphicFrame>
        <p:nvGraphicFramePr>
          <p:cNvPr id="4" name="Content Placeholder 3">
            <a:extLst>
              <a:ext uri="{FF2B5EF4-FFF2-40B4-BE49-F238E27FC236}">
                <a16:creationId xmlns:a16="http://schemas.microsoft.com/office/drawing/2014/main" id="{0964575B-668F-CD91-C5AA-2D01C0417AB4}"/>
              </a:ext>
            </a:extLst>
          </p:cNvPr>
          <p:cNvGraphicFramePr>
            <a:graphicFrameLocks noGrp="1"/>
          </p:cNvGraphicFramePr>
          <p:nvPr>
            <p:ph idx="1"/>
            <p:extLst>
              <p:ext uri="{D42A27DB-BD31-4B8C-83A1-F6EECF244321}">
                <p14:modId xmlns:p14="http://schemas.microsoft.com/office/powerpoint/2010/main" val="3945568867"/>
              </p:ext>
            </p:extLst>
          </p:nvPr>
        </p:nvGraphicFramePr>
        <p:xfrm>
          <a:off x="952499" y="1890713"/>
          <a:ext cx="2847976" cy="4101464"/>
        </p:xfrm>
        <a:graphic>
          <a:graphicData uri="http://schemas.openxmlformats.org/drawingml/2006/table">
            <a:tbl>
              <a:tblPr firstRow="1" bandRow="1">
                <a:tableStyleId>{93296810-A885-4BE3-A3E7-6D5BEEA58F35}</a:tableStyleId>
              </a:tblPr>
              <a:tblGrid>
                <a:gridCol w="1423988">
                  <a:extLst>
                    <a:ext uri="{9D8B030D-6E8A-4147-A177-3AD203B41FA5}">
                      <a16:colId xmlns:a16="http://schemas.microsoft.com/office/drawing/2014/main" val="2772006948"/>
                    </a:ext>
                  </a:extLst>
                </a:gridCol>
                <a:gridCol w="1423988">
                  <a:extLst>
                    <a:ext uri="{9D8B030D-6E8A-4147-A177-3AD203B41FA5}">
                      <a16:colId xmlns:a16="http://schemas.microsoft.com/office/drawing/2014/main" val="2816769839"/>
                    </a:ext>
                  </a:extLst>
                </a:gridCol>
              </a:tblGrid>
              <a:tr h="433387">
                <a:tc gridSpan="2">
                  <a:txBody>
                    <a:bodyPr/>
                    <a:lstStyle/>
                    <a:p>
                      <a:pPr algn="ctr"/>
                      <a:r>
                        <a:rPr lang="en-GB" sz="1400" dirty="0"/>
                        <a:t>Title </a:t>
                      </a:r>
                    </a:p>
                  </a:txBody>
                  <a:tcPr anchor="ctr"/>
                </a:tc>
                <a:tc hMerge="1">
                  <a:txBody>
                    <a:bodyPr/>
                    <a:lstStyle/>
                    <a:p>
                      <a:endParaRPr lang="en-GB"/>
                    </a:p>
                  </a:txBody>
                  <a:tcPr/>
                </a:tc>
                <a:extLst>
                  <a:ext uri="{0D108BD9-81ED-4DB2-BD59-A6C34878D82A}">
                    <a16:rowId xmlns:a16="http://schemas.microsoft.com/office/drawing/2014/main" val="3106167106"/>
                  </a:ext>
                </a:extLst>
              </a:tr>
              <a:tr h="939641">
                <a:tc gridSpan="2">
                  <a:txBody>
                    <a:bodyPr/>
                    <a:lstStyle/>
                    <a:p>
                      <a:pPr algn="ctr"/>
                      <a:r>
                        <a:rPr lang="en-GB" sz="1400" dirty="0"/>
                        <a:t>[Image]</a:t>
                      </a:r>
                    </a:p>
                  </a:txBody>
                  <a:tcPr/>
                </a:tc>
                <a:tc hMerge="1">
                  <a:txBody>
                    <a:bodyPr/>
                    <a:lstStyle/>
                    <a:p>
                      <a:pPr algn="ctr"/>
                      <a:endParaRPr lang="en-GB"/>
                    </a:p>
                  </a:txBody>
                  <a:tcPr/>
                </a:tc>
                <a:extLst>
                  <a:ext uri="{0D108BD9-81ED-4DB2-BD59-A6C34878D82A}">
                    <a16:rowId xmlns:a16="http://schemas.microsoft.com/office/drawing/2014/main" val="4143701233"/>
                  </a:ext>
                </a:extLst>
              </a:tr>
              <a:tr h="594836">
                <a:tc gridSpan="2">
                  <a:txBody>
                    <a:bodyPr/>
                    <a:lstStyle/>
                    <a:p>
                      <a:pPr algn="ctr"/>
                      <a:r>
                        <a:rPr lang="en-GB" sz="1400" dirty="0"/>
                        <a:t>Description</a:t>
                      </a:r>
                    </a:p>
                  </a:txBody>
                  <a:tcPr/>
                </a:tc>
                <a:tc hMerge="1">
                  <a:txBody>
                    <a:bodyPr/>
                    <a:lstStyle/>
                    <a:p>
                      <a:pPr algn="ctr"/>
                      <a:endParaRPr lang="en-GB"/>
                    </a:p>
                  </a:txBody>
                  <a:tcPr/>
                </a:tc>
                <a:extLst>
                  <a:ext uri="{0D108BD9-81ED-4DB2-BD59-A6C34878D82A}">
                    <a16:rowId xmlns:a16="http://schemas.microsoft.com/office/drawing/2014/main" val="195474269"/>
                  </a:ext>
                </a:extLst>
              </a:tr>
              <a:tr h="249079">
                <a:tc>
                  <a:txBody>
                    <a:bodyPr/>
                    <a:lstStyle/>
                    <a:p>
                      <a:pPr algn="ctr"/>
                      <a:r>
                        <a:rPr lang="en-GB" sz="1400"/>
                        <a:t>Purpose</a:t>
                      </a:r>
                    </a:p>
                  </a:txBody>
                  <a:tcPr/>
                </a:tc>
                <a:tc>
                  <a:txBody>
                    <a:bodyPr/>
                    <a:lstStyle/>
                    <a:p>
                      <a:pPr algn="ctr"/>
                      <a:r>
                        <a:rPr lang="en-GB" sz="1400" dirty="0"/>
                        <a:t>X</a:t>
                      </a:r>
                    </a:p>
                  </a:txBody>
                  <a:tcPr/>
                </a:tc>
                <a:extLst>
                  <a:ext uri="{0D108BD9-81ED-4DB2-BD59-A6C34878D82A}">
                    <a16:rowId xmlns:a16="http://schemas.microsoft.com/office/drawing/2014/main" val="2000583251"/>
                  </a:ext>
                </a:extLst>
              </a:tr>
              <a:tr h="249079">
                <a:tc>
                  <a:txBody>
                    <a:bodyPr/>
                    <a:lstStyle/>
                    <a:p>
                      <a:pPr algn="ctr"/>
                      <a:r>
                        <a:rPr lang="en-GB" sz="1400"/>
                        <a:t>Values</a:t>
                      </a:r>
                    </a:p>
                  </a:txBody>
                  <a:tcPr/>
                </a:tc>
                <a:tc>
                  <a:txBody>
                    <a:bodyPr/>
                    <a:lstStyle/>
                    <a:p>
                      <a:pPr algn="ctr"/>
                      <a:r>
                        <a:rPr lang="en-GB" sz="1400" dirty="0"/>
                        <a:t>X</a:t>
                      </a:r>
                    </a:p>
                  </a:txBody>
                  <a:tcPr/>
                </a:tc>
                <a:extLst>
                  <a:ext uri="{0D108BD9-81ED-4DB2-BD59-A6C34878D82A}">
                    <a16:rowId xmlns:a16="http://schemas.microsoft.com/office/drawing/2014/main" val="1125101815"/>
                  </a:ext>
                </a:extLst>
              </a:tr>
              <a:tr h="249079">
                <a:tc>
                  <a:txBody>
                    <a:bodyPr/>
                    <a:lstStyle/>
                    <a:p>
                      <a:pPr algn="ctr"/>
                      <a:r>
                        <a:rPr lang="en-GB" sz="1400"/>
                        <a:t>Teach</a:t>
                      </a:r>
                    </a:p>
                  </a:txBody>
                  <a:tcPr/>
                </a:tc>
                <a:tc>
                  <a:txBody>
                    <a:bodyPr/>
                    <a:lstStyle/>
                    <a:p>
                      <a:pPr algn="ctr"/>
                      <a:r>
                        <a:rPr lang="en-GB" sz="1400" dirty="0"/>
                        <a:t>X</a:t>
                      </a:r>
                    </a:p>
                  </a:txBody>
                  <a:tcPr/>
                </a:tc>
                <a:extLst>
                  <a:ext uri="{0D108BD9-81ED-4DB2-BD59-A6C34878D82A}">
                    <a16:rowId xmlns:a16="http://schemas.microsoft.com/office/drawing/2014/main" val="1266098823"/>
                  </a:ext>
                </a:extLst>
              </a:tr>
              <a:tr h="249079">
                <a:tc>
                  <a:txBody>
                    <a:bodyPr/>
                    <a:lstStyle/>
                    <a:p>
                      <a:pPr algn="ctr"/>
                      <a:r>
                        <a:rPr lang="en-GB" sz="1400"/>
                        <a:t>Research</a:t>
                      </a:r>
                    </a:p>
                  </a:txBody>
                  <a:tcPr/>
                </a:tc>
                <a:tc>
                  <a:txBody>
                    <a:bodyPr/>
                    <a:lstStyle/>
                    <a:p>
                      <a:pPr algn="ctr"/>
                      <a:r>
                        <a:rPr lang="en-GB" sz="1400" dirty="0"/>
                        <a:t>X</a:t>
                      </a:r>
                    </a:p>
                  </a:txBody>
                  <a:tcPr/>
                </a:tc>
                <a:extLst>
                  <a:ext uri="{0D108BD9-81ED-4DB2-BD59-A6C34878D82A}">
                    <a16:rowId xmlns:a16="http://schemas.microsoft.com/office/drawing/2014/main" val="1054340472"/>
                  </a:ext>
                </a:extLst>
              </a:tr>
              <a:tr h="249079">
                <a:tc>
                  <a:txBody>
                    <a:bodyPr/>
                    <a:lstStyle/>
                    <a:p>
                      <a:pPr algn="ctr"/>
                      <a:r>
                        <a:rPr lang="en-GB" sz="1400"/>
                        <a:t>Partner </a:t>
                      </a:r>
                    </a:p>
                  </a:txBody>
                  <a:tcPr/>
                </a:tc>
                <a:tc>
                  <a:txBody>
                    <a:bodyPr/>
                    <a:lstStyle/>
                    <a:p>
                      <a:pPr algn="ctr"/>
                      <a:r>
                        <a:rPr lang="en-GB" sz="1400" dirty="0"/>
                        <a:t>X</a:t>
                      </a:r>
                    </a:p>
                  </a:txBody>
                  <a:tcPr/>
                </a:tc>
                <a:extLst>
                  <a:ext uri="{0D108BD9-81ED-4DB2-BD59-A6C34878D82A}">
                    <a16:rowId xmlns:a16="http://schemas.microsoft.com/office/drawing/2014/main" val="1829667130"/>
                  </a:ext>
                </a:extLst>
              </a:tr>
              <a:tr h="249079">
                <a:tc>
                  <a:txBody>
                    <a:bodyPr/>
                    <a:lstStyle/>
                    <a:p>
                      <a:pPr algn="ctr"/>
                      <a:r>
                        <a:rPr lang="en-GB" sz="1400"/>
                        <a:t>Practice</a:t>
                      </a:r>
                    </a:p>
                  </a:txBody>
                  <a:tcPr/>
                </a:tc>
                <a:tc>
                  <a:txBody>
                    <a:bodyPr/>
                    <a:lstStyle/>
                    <a:p>
                      <a:pPr algn="ctr"/>
                      <a:r>
                        <a:rPr lang="en-GB" sz="1400" dirty="0"/>
                        <a:t>X</a:t>
                      </a:r>
                    </a:p>
                  </a:txBody>
                  <a:tcPr/>
                </a:tc>
                <a:extLst>
                  <a:ext uri="{0D108BD9-81ED-4DB2-BD59-A6C34878D82A}">
                    <a16:rowId xmlns:a16="http://schemas.microsoft.com/office/drawing/2014/main" val="2648923123"/>
                  </a:ext>
                </a:extLst>
              </a:tr>
              <a:tr h="249079">
                <a:tc>
                  <a:txBody>
                    <a:bodyPr/>
                    <a:lstStyle/>
                    <a:p>
                      <a:pPr algn="ctr"/>
                      <a:r>
                        <a:rPr lang="en-GB" sz="1400"/>
                        <a:t>Share</a:t>
                      </a:r>
                    </a:p>
                  </a:txBody>
                  <a:tcPr/>
                </a:tc>
                <a:tc>
                  <a:txBody>
                    <a:bodyPr/>
                    <a:lstStyle/>
                    <a:p>
                      <a:pPr algn="ctr"/>
                      <a:r>
                        <a:rPr lang="en-GB" sz="1400" dirty="0"/>
                        <a:t>X</a:t>
                      </a:r>
                    </a:p>
                  </a:txBody>
                  <a:tcPr/>
                </a:tc>
                <a:extLst>
                  <a:ext uri="{0D108BD9-81ED-4DB2-BD59-A6C34878D82A}">
                    <a16:rowId xmlns:a16="http://schemas.microsoft.com/office/drawing/2014/main" val="2320583138"/>
                  </a:ext>
                </a:extLst>
              </a:tr>
            </a:tbl>
          </a:graphicData>
        </a:graphic>
      </p:graphicFrame>
      <p:sp>
        <p:nvSpPr>
          <p:cNvPr id="5" name="TextBox 4">
            <a:extLst>
              <a:ext uri="{FF2B5EF4-FFF2-40B4-BE49-F238E27FC236}">
                <a16:creationId xmlns:a16="http://schemas.microsoft.com/office/drawing/2014/main" id="{C4B3EA0B-F8D7-BF06-738C-541A9ABA30BF}"/>
              </a:ext>
            </a:extLst>
          </p:cNvPr>
          <p:cNvSpPr txBox="1"/>
          <p:nvPr/>
        </p:nvSpPr>
        <p:spPr>
          <a:xfrm>
            <a:off x="4267200" y="1809750"/>
            <a:ext cx="7324725" cy="3724096"/>
          </a:xfrm>
          <a:prstGeom prst="rect">
            <a:avLst/>
          </a:prstGeom>
          <a:noFill/>
        </p:spPr>
        <p:txBody>
          <a:bodyPr wrap="square" rtlCol="0">
            <a:spAutoFit/>
          </a:bodyPr>
          <a:lstStyle/>
          <a:p>
            <a:r>
              <a:rPr lang="en-GB" sz="2400" dirty="0"/>
              <a:t>This template can be copied into Microsoft Word and completed either in print or electronically. </a:t>
            </a:r>
          </a:p>
          <a:p>
            <a:endParaRPr lang="en-GB" sz="2400" dirty="0"/>
          </a:p>
          <a:p>
            <a:endParaRPr lang="en-GB" sz="2400" dirty="0"/>
          </a:p>
          <a:p>
            <a:r>
              <a:rPr lang="en-GB" sz="2400" dirty="0"/>
              <a:t>Images can be generated by AI by providing a mixture of prompt words. </a:t>
            </a:r>
          </a:p>
          <a:p>
            <a:endParaRPr lang="en-GB" sz="2400" dirty="0"/>
          </a:p>
          <a:p>
            <a:r>
              <a:rPr lang="en-GB" sz="2400" dirty="0">
                <a:sym typeface="Wingdings" panose="05000000000000000000" pitchFamily="2" charset="2"/>
              </a:rPr>
              <a:t> </a:t>
            </a:r>
            <a:r>
              <a:rPr lang="en-GB" sz="2400" dirty="0"/>
              <a:t>For example: Padlet has a feature called ‘I can’t draw’ which can be used to generate images</a:t>
            </a:r>
          </a:p>
          <a:p>
            <a:endParaRPr lang="en-GB" sz="2000" dirty="0"/>
          </a:p>
        </p:txBody>
      </p:sp>
    </p:spTree>
    <p:extLst>
      <p:ext uri="{BB962C8B-B14F-4D97-AF65-F5344CB8AC3E}">
        <p14:creationId xmlns:p14="http://schemas.microsoft.com/office/powerpoint/2010/main" val="1061031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74A0B6-F65F-5511-2AF3-2A75A39DFCC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9FB781-7E16-AA50-E46E-445B53DE0BF5}"/>
              </a:ext>
            </a:extLst>
          </p:cNvPr>
          <p:cNvSpPr>
            <a:spLocks noGrp="1"/>
          </p:cNvSpPr>
          <p:nvPr>
            <p:ph type="title"/>
          </p:nvPr>
        </p:nvSpPr>
        <p:spPr>
          <a:xfrm>
            <a:off x="630936" y="639520"/>
            <a:ext cx="3429000" cy="1719072"/>
          </a:xfrm>
        </p:spPr>
        <p:txBody>
          <a:bodyPr anchor="b">
            <a:normAutofit fontScale="90000"/>
          </a:bodyPr>
          <a:lstStyle/>
          <a:p>
            <a:r>
              <a:rPr lang="en-GB" sz="4200" b="1" dirty="0"/>
              <a:t>3. Cards For Sustainability Game</a:t>
            </a:r>
          </a:p>
        </p:txBody>
      </p:sp>
      <p:sp>
        <p:nvSpPr>
          <p:cNvPr id="12"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314968-FB4B-06EB-5F91-F6B0E5E47F2B}"/>
              </a:ext>
            </a:extLst>
          </p:cNvPr>
          <p:cNvSpPr>
            <a:spLocks noGrp="1"/>
          </p:cNvSpPr>
          <p:nvPr>
            <p:ph idx="1"/>
          </p:nvPr>
        </p:nvSpPr>
        <p:spPr>
          <a:xfrm>
            <a:off x="630936" y="2807208"/>
            <a:ext cx="4283964" cy="3410712"/>
          </a:xfrm>
        </p:spPr>
        <p:txBody>
          <a:bodyPr anchor="t">
            <a:normAutofit/>
          </a:bodyPr>
          <a:lstStyle/>
          <a:p>
            <a:r>
              <a:rPr lang="en-GB" sz="2000"/>
              <a:t>A party-style game inspired by </a:t>
            </a:r>
            <a:r>
              <a:rPr lang="en-GB" sz="2000" i="1"/>
              <a:t>Cards Against Humanity.</a:t>
            </a:r>
          </a:p>
          <a:p>
            <a:r>
              <a:rPr lang="en-GB" sz="2000"/>
              <a:t>Encourages critical discussion by matching sustainability practices to SDGs. </a:t>
            </a:r>
          </a:p>
          <a:p>
            <a:r>
              <a:rPr lang="en-GB" sz="2000"/>
              <a:t>Highlights individual actions for achieving the 17 SDGs.</a:t>
            </a:r>
          </a:p>
          <a:p>
            <a:r>
              <a:rPr lang="en-GB" sz="2000" b="1">
                <a:latin typeface="Aptos" panose="020B0004020202020204" pitchFamily="34" charset="0"/>
              </a:rPr>
              <a:t>Skills involved: </a:t>
            </a:r>
            <a:r>
              <a:rPr lang="en-GB" sz="2000">
                <a:latin typeface="Aptos" panose="020B0004020202020204" pitchFamily="34" charset="0"/>
              </a:rPr>
              <a:t>quick thinking, creativity, justification, contextual awareness. </a:t>
            </a:r>
            <a:endParaRPr lang="en-GB" sz="2000"/>
          </a:p>
        </p:txBody>
      </p:sp>
      <p:pic>
        <p:nvPicPr>
          <p:cNvPr id="5" name="Picture 4" descr="A group of cards with different colored circles&#10;&#10;AI-generated content may be incorrect.">
            <a:extLst>
              <a:ext uri="{FF2B5EF4-FFF2-40B4-BE49-F238E27FC236}">
                <a16:creationId xmlns:a16="http://schemas.microsoft.com/office/drawing/2014/main" id="{6B7946B9-1122-FAF2-BA6C-9FD5FE65D0FE}"/>
              </a:ext>
            </a:extLst>
          </p:cNvPr>
          <p:cNvPicPr>
            <a:picLocks noChangeAspect="1"/>
          </p:cNvPicPr>
          <p:nvPr/>
        </p:nvPicPr>
        <p:blipFill>
          <a:blip r:embed="rId2">
            <a:extLst>
              <a:ext uri="{28A0092B-C50C-407E-A947-70E740481C1C}">
                <a14:useLocalDpi xmlns:a14="http://schemas.microsoft.com/office/drawing/2010/main" val="0"/>
              </a:ext>
            </a:extLst>
          </a:blip>
          <a:srcRect l="6234" r="9920"/>
          <a:stretch>
            <a:fillRect/>
          </a:stretch>
        </p:blipFill>
        <p:spPr>
          <a:xfrm rot="5400000">
            <a:off x="5615409" y="366291"/>
            <a:ext cx="6942882" cy="6210300"/>
          </a:xfrm>
          <a:prstGeom prst="rect">
            <a:avLst/>
          </a:prstGeom>
        </p:spPr>
      </p:pic>
    </p:spTree>
    <p:extLst>
      <p:ext uri="{BB962C8B-B14F-4D97-AF65-F5344CB8AC3E}">
        <p14:creationId xmlns:p14="http://schemas.microsoft.com/office/powerpoint/2010/main" val="3834617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F0B02-AA57-557B-70C8-5F766373F867}"/>
              </a:ext>
            </a:extLst>
          </p:cNvPr>
          <p:cNvSpPr>
            <a:spLocks noGrp="1"/>
          </p:cNvSpPr>
          <p:nvPr>
            <p:ph type="title"/>
          </p:nvPr>
        </p:nvSpPr>
        <p:spPr/>
        <p:txBody>
          <a:bodyPr/>
          <a:lstStyle/>
          <a:p>
            <a:pPr algn="ctr"/>
            <a:r>
              <a:rPr lang="en-US" b="1" dirty="0"/>
              <a:t>Examples: Cards for Sustainability</a:t>
            </a:r>
          </a:p>
        </p:txBody>
      </p:sp>
      <p:sp>
        <p:nvSpPr>
          <p:cNvPr id="3" name="Content Placeholder 2">
            <a:extLst>
              <a:ext uri="{FF2B5EF4-FFF2-40B4-BE49-F238E27FC236}">
                <a16:creationId xmlns:a16="http://schemas.microsoft.com/office/drawing/2014/main" id="{F738552F-D180-9C8F-9B7E-D3F27705C8A4}"/>
              </a:ext>
            </a:extLst>
          </p:cNvPr>
          <p:cNvSpPr>
            <a:spLocks noGrp="1"/>
          </p:cNvSpPr>
          <p:nvPr>
            <p:ph idx="1"/>
          </p:nvPr>
        </p:nvSpPr>
        <p:spPr>
          <a:xfrm>
            <a:off x="838200" y="1808926"/>
            <a:ext cx="10515600" cy="4351338"/>
          </a:xfrm>
        </p:spPr>
        <p:txBody>
          <a:bodyPr/>
          <a:lstStyle/>
          <a:p>
            <a:pPr marL="0" indent="0">
              <a:buNone/>
            </a:pPr>
            <a:endParaRPr lang="en-GB" dirty="0"/>
          </a:p>
          <a:p>
            <a:endParaRPr lang="en-GB" dirty="0"/>
          </a:p>
        </p:txBody>
      </p:sp>
      <p:pic>
        <p:nvPicPr>
          <p:cNvPr id="8" name="Picture 7" descr="A group of cards with different colored circles&#10;&#10;AI-generated content may be incorrect.">
            <a:extLst>
              <a:ext uri="{FF2B5EF4-FFF2-40B4-BE49-F238E27FC236}">
                <a16:creationId xmlns:a16="http://schemas.microsoft.com/office/drawing/2014/main" id="{2D41AB89-E44A-900D-4126-FE16385D8510}"/>
              </a:ext>
            </a:extLst>
          </p:cNvPr>
          <p:cNvPicPr>
            <a:picLocks noChangeAspect="1"/>
          </p:cNvPicPr>
          <p:nvPr/>
        </p:nvPicPr>
        <p:blipFill>
          <a:blip r:embed="rId2">
            <a:extLst>
              <a:ext uri="{28A0092B-C50C-407E-A947-70E740481C1C}">
                <a14:useLocalDpi xmlns:a14="http://schemas.microsoft.com/office/drawing/2010/main" val="0"/>
              </a:ext>
            </a:extLst>
          </a:blip>
          <a:srcRect l="7200" r="38800"/>
          <a:stretch>
            <a:fillRect/>
          </a:stretch>
        </p:blipFill>
        <p:spPr>
          <a:xfrm rot="5400000">
            <a:off x="1415926" y="680755"/>
            <a:ext cx="4587496" cy="6371522"/>
          </a:xfrm>
          <a:prstGeom prst="rect">
            <a:avLst/>
          </a:prstGeom>
        </p:spPr>
      </p:pic>
      <p:pic>
        <p:nvPicPr>
          <p:cNvPr id="14" name="Picture 13" descr="A close-up of a card&#10;&#10;AI-generated content may be incorrect.">
            <a:extLst>
              <a:ext uri="{FF2B5EF4-FFF2-40B4-BE49-F238E27FC236}">
                <a16:creationId xmlns:a16="http://schemas.microsoft.com/office/drawing/2014/main" id="{63180256-DB88-E4BA-02CB-7C1E995D0E28}"/>
              </a:ext>
            </a:extLst>
          </p:cNvPr>
          <p:cNvPicPr>
            <a:picLocks noChangeAspect="1"/>
          </p:cNvPicPr>
          <p:nvPr/>
        </p:nvPicPr>
        <p:blipFill>
          <a:blip r:embed="rId3">
            <a:extLst>
              <a:ext uri="{28A0092B-C50C-407E-A947-70E740481C1C}">
                <a14:useLocalDpi xmlns:a14="http://schemas.microsoft.com/office/drawing/2010/main" val="0"/>
              </a:ext>
            </a:extLst>
          </a:blip>
          <a:srcRect l="4124" t="3437" r="2143" b="1630"/>
          <a:stretch>
            <a:fillRect/>
          </a:stretch>
        </p:blipFill>
        <p:spPr>
          <a:xfrm rot="5400000">
            <a:off x="6855075" y="1987172"/>
            <a:ext cx="5121275" cy="3890130"/>
          </a:xfrm>
          <a:prstGeom prst="rect">
            <a:avLst/>
          </a:prstGeom>
        </p:spPr>
      </p:pic>
    </p:spTree>
    <p:extLst>
      <p:ext uri="{BB962C8B-B14F-4D97-AF65-F5344CB8AC3E}">
        <p14:creationId xmlns:p14="http://schemas.microsoft.com/office/powerpoint/2010/main" val="1745476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20105-421F-3F6B-2697-567FF77FEF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6DA1CC-15BA-C041-73C2-F5DF8CCEDA01}"/>
              </a:ext>
            </a:extLst>
          </p:cNvPr>
          <p:cNvSpPr>
            <a:spLocks noGrp="1"/>
          </p:cNvSpPr>
          <p:nvPr>
            <p:ph type="title"/>
          </p:nvPr>
        </p:nvSpPr>
        <p:spPr/>
        <p:txBody>
          <a:bodyPr/>
          <a:lstStyle/>
          <a:p>
            <a:r>
              <a:rPr lang="en-GB" b="1"/>
              <a:t>Set up &amp; Gameplay</a:t>
            </a:r>
          </a:p>
        </p:txBody>
      </p:sp>
      <p:sp>
        <p:nvSpPr>
          <p:cNvPr id="3" name="Content Placeholder 2">
            <a:extLst>
              <a:ext uri="{FF2B5EF4-FFF2-40B4-BE49-F238E27FC236}">
                <a16:creationId xmlns:a16="http://schemas.microsoft.com/office/drawing/2014/main" id="{F9197931-18B2-236F-F748-A1C673DFA99C}"/>
              </a:ext>
            </a:extLst>
          </p:cNvPr>
          <p:cNvSpPr>
            <a:spLocks noGrp="1"/>
          </p:cNvSpPr>
          <p:nvPr>
            <p:ph idx="1"/>
          </p:nvPr>
        </p:nvSpPr>
        <p:spPr/>
        <p:txBody>
          <a:bodyPr>
            <a:normAutofit fontScale="70000" lnSpcReduction="20000"/>
          </a:bodyPr>
          <a:lstStyle/>
          <a:p>
            <a:pPr marL="514350" indent="-514350">
              <a:lnSpc>
                <a:spcPct val="120000"/>
              </a:lnSpc>
              <a:spcBef>
                <a:spcPts val="1200"/>
              </a:spcBef>
              <a:buFont typeface="+mj-lt"/>
              <a:buAutoNum type="arabicPeriod"/>
            </a:pPr>
            <a:r>
              <a:rPr lang="en-GB"/>
              <a:t>Each person draws 10 action cards.</a:t>
            </a:r>
          </a:p>
          <a:p>
            <a:pPr marL="514350" indent="-514350">
              <a:lnSpc>
                <a:spcPct val="120000"/>
              </a:lnSpc>
              <a:spcBef>
                <a:spcPts val="1200"/>
              </a:spcBef>
              <a:buFont typeface="+mj-lt"/>
              <a:buAutoNum type="arabicPeriod"/>
            </a:pPr>
            <a:r>
              <a:rPr lang="en-GB"/>
              <a:t>The person who most recently picked up litter begins as the Leader by playing one of the 17 Sustainable Development Goal (SDG) cards and reads out the title.</a:t>
            </a:r>
          </a:p>
          <a:p>
            <a:pPr marL="514350" indent="-514350">
              <a:lnSpc>
                <a:spcPct val="120000"/>
              </a:lnSpc>
              <a:spcBef>
                <a:spcPts val="1200"/>
              </a:spcBef>
              <a:buFont typeface="+mj-lt"/>
              <a:buAutoNum type="arabicPeriod"/>
            </a:pPr>
            <a:r>
              <a:rPr lang="en-GB"/>
              <a:t>Everyone selects an action card which they think best applies to the active SDG card and passes it to the Leader.</a:t>
            </a:r>
          </a:p>
          <a:p>
            <a:pPr marL="514350" indent="-514350">
              <a:lnSpc>
                <a:spcPct val="120000"/>
              </a:lnSpc>
              <a:spcBef>
                <a:spcPts val="1200"/>
              </a:spcBef>
              <a:buFont typeface="+mj-lt"/>
              <a:buAutoNum type="arabicPeriod"/>
            </a:pPr>
            <a:r>
              <a:rPr lang="en-GB"/>
              <a:t>All answers are shuffled &amp; the combinations read out by the Leader.</a:t>
            </a:r>
          </a:p>
          <a:p>
            <a:pPr marL="514350" indent="-514350">
              <a:lnSpc>
                <a:spcPct val="120000"/>
              </a:lnSpc>
              <a:spcBef>
                <a:spcPts val="1200"/>
              </a:spcBef>
              <a:buFont typeface="+mj-lt"/>
              <a:buAutoNum type="arabicPeriod"/>
            </a:pPr>
            <a:r>
              <a:rPr lang="en-GB"/>
              <a:t>The Leader picks the card they feel is most relevant, and the person who submitted it gets the card. All other cards are discarded. </a:t>
            </a:r>
          </a:p>
          <a:p>
            <a:pPr marL="514350" indent="-514350">
              <a:lnSpc>
                <a:spcPct val="120000"/>
              </a:lnSpc>
              <a:spcBef>
                <a:spcPts val="1200"/>
              </a:spcBef>
              <a:buFont typeface="+mj-lt"/>
              <a:buAutoNum type="arabicPeriod"/>
            </a:pPr>
            <a:r>
              <a:rPr lang="en-GB"/>
              <a:t>After the round, a new player becomes the Leader &amp; everyone draws a new action card. </a:t>
            </a:r>
          </a:p>
          <a:p>
            <a:pPr marL="514350" indent="-514350">
              <a:lnSpc>
                <a:spcPct val="120000"/>
              </a:lnSpc>
              <a:spcBef>
                <a:spcPts val="1200"/>
              </a:spcBef>
              <a:buFont typeface="+mj-lt"/>
              <a:buAutoNum type="arabicPeriod"/>
            </a:pPr>
            <a:r>
              <a:rPr lang="en-GB"/>
              <a:t>The first player with 5 cards, wins!</a:t>
            </a:r>
          </a:p>
        </p:txBody>
      </p:sp>
    </p:spTree>
    <p:extLst>
      <p:ext uri="{BB962C8B-B14F-4D97-AF65-F5344CB8AC3E}">
        <p14:creationId xmlns:p14="http://schemas.microsoft.com/office/powerpoint/2010/main" val="271529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BB5995-F873-2A85-BE70-33EB34C4F7C5}"/>
              </a:ext>
            </a:extLst>
          </p:cNvPr>
          <p:cNvSpPr>
            <a:spLocks noGrp="1"/>
          </p:cNvSpPr>
          <p:nvPr>
            <p:ph type="title"/>
          </p:nvPr>
        </p:nvSpPr>
        <p:spPr>
          <a:xfrm>
            <a:off x="1524000" y="548640"/>
            <a:ext cx="9160475" cy="1132258"/>
          </a:xfrm>
        </p:spPr>
        <p:txBody>
          <a:bodyPr anchor="ctr">
            <a:normAutofit/>
          </a:bodyPr>
          <a:lstStyle/>
          <a:p>
            <a:pPr algn="ctr"/>
            <a:r>
              <a:rPr lang="en-GB"/>
              <a:t>Contents </a:t>
            </a:r>
          </a:p>
        </p:txBody>
      </p:sp>
      <p:graphicFrame>
        <p:nvGraphicFramePr>
          <p:cNvPr id="5" name="Content Placeholder 2">
            <a:extLst>
              <a:ext uri="{FF2B5EF4-FFF2-40B4-BE49-F238E27FC236}">
                <a16:creationId xmlns:a16="http://schemas.microsoft.com/office/drawing/2014/main" id="{E84BD410-E95A-D406-72C5-5C9951995DFB}"/>
              </a:ext>
            </a:extLst>
          </p:cNvPr>
          <p:cNvGraphicFramePr>
            <a:graphicFrameLocks noGrp="1"/>
          </p:cNvGraphicFramePr>
          <p:nvPr>
            <p:ph idx="1"/>
            <p:extLst>
              <p:ext uri="{D42A27DB-BD31-4B8C-83A1-F6EECF244321}">
                <p14:modId xmlns:p14="http://schemas.microsoft.com/office/powerpoint/2010/main" val="3085288468"/>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454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B584B-B067-3AED-4000-A951078E3D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78FDDE-7F22-1F8F-5B82-E63CE9A1E94F}"/>
              </a:ext>
            </a:extLst>
          </p:cNvPr>
          <p:cNvSpPr>
            <a:spLocks noGrp="1"/>
          </p:cNvSpPr>
          <p:nvPr>
            <p:ph type="title"/>
          </p:nvPr>
        </p:nvSpPr>
        <p:spPr/>
        <p:txBody>
          <a:bodyPr/>
          <a:lstStyle/>
          <a:p>
            <a:r>
              <a:rPr lang="en-GB" b="1"/>
              <a:t>Variations</a:t>
            </a:r>
          </a:p>
        </p:txBody>
      </p:sp>
      <p:sp>
        <p:nvSpPr>
          <p:cNvPr id="3" name="Content Placeholder 2">
            <a:extLst>
              <a:ext uri="{FF2B5EF4-FFF2-40B4-BE49-F238E27FC236}">
                <a16:creationId xmlns:a16="http://schemas.microsoft.com/office/drawing/2014/main" id="{98092C5F-5C1A-015F-B721-E88529EAF8F2}"/>
              </a:ext>
            </a:extLst>
          </p:cNvPr>
          <p:cNvSpPr>
            <a:spLocks noGrp="1"/>
          </p:cNvSpPr>
          <p:nvPr>
            <p:ph idx="1"/>
          </p:nvPr>
        </p:nvSpPr>
        <p:spPr>
          <a:xfrm>
            <a:off x="838200" y="1825624"/>
            <a:ext cx="10515600" cy="4803775"/>
          </a:xfrm>
        </p:spPr>
        <p:txBody>
          <a:bodyPr>
            <a:normAutofit fontScale="62500" lnSpcReduction="20000"/>
          </a:bodyPr>
          <a:lstStyle/>
          <a:p>
            <a:pPr marL="0" indent="0">
              <a:lnSpc>
                <a:spcPct val="120000"/>
              </a:lnSpc>
              <a:buNone/>
            </a:pPr>
            <a:r>
              <a:rPr lang="en-GB"/>
              <a:t>This game consists of 204 actions related to sustainable development – 12 actions directly associated with each of the 17 SDG – offering multiple ways to engage with the cards. Gameplay can be adapted based on learning objectives:</a:t>
            </a:r>
          </a:p>
          <a:p>
            <a:endParaRPr lang="en-GB"/>
          </a:p>
          <a:p>
            <a:pPr marL="514350" indent="-514350">
              <a:buFont typeface="+mj-lt"/>
              <a:buAutoNum type="arabicPeriod"/>
            </a:pPr>
            <a:r>
              <a:rPr lang="en-GB" sz="3400" b="1"/>
              <a:t>SDG Card Selection (Single SDG):</a:t>
            </a:r>
          </a:p>
          <a:p>
            <a:pPr marL="971550" lvl="1" indent="-514350">
              <a:buFont typeface="+mj-lt"/>
              <a:buAutoNum type="alphaLcParenR"/>
            </a:pPr>
            <a:r>
              <a:rPr lang="en-GB" sz="2600"/>
              <a:t>Players choose a specific SDG to focus on.</a:t>
            </a:r>
          </a:p>
          <a:p>
            <a:pPr marL="971550" lvl="1" indent="-514350">
              <a:buFont typeface="+mj-lt"/>
              <a:buAutoNum type="alphaLcParenR"/>
            </a:pPr>
            <a:r>
              <a:rPr lang="en-GB" sz="2600"/>
              <a:t>The goal is to match the 12 cards which align* with the chosen SDG.</a:t>
            </a:r>
          </a:p>
          <a:p>
            <a:pPr marL="971550" lvl="1" indent="-514350">
              <a:buFont typeface="+mj-lt"/>
              <a:buAutoNum type="alphaLcParenR"/>
            </a:pPr>
            <a:r>
              <a:rPr lang="en-GB" sz="2600"/>
              <a:t>Discussion follows, evaluating how each action contributes to the goal and its real-world application.</a:t>
            </a:r>
          </a:p>
          <a:p>
            <a:pPr marL="514350" indent="-514350">
              <a:buFont typeface="+mj-lt"/>
              <a:buAutoNum type="arabicPeriod"/>
            </a:pPr>
            <a:endParaRPr lang="en-GB" sz="3400"/>
          </a:p>
          <a:p>
            <a:pPr marL="514350" indent="-514350">
              <a:buFont typeface="+mj-lt"/>
              <a:buAutoNum type="arabicPeriod"/>
            </a:pPr>
            <a:r>
              <a:rPr lang="en-GB" sz="3400" b="1"/>
              <a:t>Match Actions &amp; Goals (Multiple SDGs): </a:t>
            </a:r>
          </a:p>
          <a:p>
            <a:pPr marL="971550" lvl="1" indent="-514350">
              <a:buFont typeface="+mj-lt"/>
              <a:buAutoNum type="alphaLcParenR"/>
            </a:pPr>
            <a:r>
              <a:rPr lang="en-GB" sz="2600"/>
              <a:t>All 204 cards are shared between the players. </a:t>
            </a:r>
          </a:p>
          <a:p>
            <a:pPr marL="971550" lvl="1" indent="-514350">
              <a:buFont typeface="+mj-lt"/>
              <a:buAutoNum type="alphaLcParenR"/>
            </a:pPr>
            <a:r>
              <a:rPr lang="en-GB" sz="2600"/>
              <a:t>The goal is to align* each action card to the relevant SDGs based on its description.</a:t>
            </a:r>
          </a:p>
          <a:p>
            <a:pPr marL="971550" lvl="1" indent="-514350">
              <a:buFont typeface="+mj-lt"/>
              <a:buAutoNum type="alphaLcParenR"/>
            </a:pPr>
            <a:r>
              <a:rPr lang="en-GB" sz="2600"/>
              <a:t>Players collaborate, debate placements and explore interconnections between different goals </a:t>
            </a:r>
          </a:p>
          <a:p>
            <a:pPr marL="0" indent="0">
              <a:buNone/>
            </a:pPr>
            <a:endParaRPr lang="en-GB"/>
          </a:p>
          <a:p>
            <a:pPr marL="0" indent="0">
              <a:buNone/>
            </a:pPr>
            <a:r>
              <a:rPr lang="en-GB"/>
              <a:t>*See suggested answers in later slides.</a:t>
            </a:r>
          </a:p>
          <a:p>
            <a:pPr marL="514350" indent="-514350">
              <a:buFont typeface="+mj-lt"/>
              <a:buAutoNum type="arabicPeriod"/>
            </a:pPr>
            <a:endParaRPr lang="en-GB" b="1"/>
          </a:p>
        </p:txBody>
      </p:sp>
    </p:spTree>
    <p:extLst>
      <p:ext uri="{BB962C8B-B14F-4D97-AF65-F5344CB8AC3E}">
        <p14:creationId xmlns:p14="http://schemas.microsoft.com/office/powerpoint/2010/main" val="2417762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A2D9E-68C3-1F21-AD5B-88E9ED37C1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A7A936-84A6-9E0C-1F33-0340BE93555F}"/>
              </a:ext>
            </a:extLst>
          </p:cNvPr>
          <p:cNvSpPr>
            <a:spLocks noGrp="1"/>
          </p:cNvSpPr>
          <p:nvPr>
            <p:ph type="title"/>
          </p:nvPr>
        </p:nvSpPr>
        <p:spPr/>
        <p:txBody>
          <a:bodyPr/>
          <a:lstStyle/>
          <a:p>
            <a:r>
              <a:rPr lang="en-GB" b="1"/>
              <a:t>Activity: Future Vision</a:t>
            </a:r>
          </a:p>
        </p:txBody>
      </p:sp>
      <p:sp>
        <p:nvSpPr>
          <p:cNvPr id="3" name="Content Placeholder 2">
            <a:extLst>
              <a:ext uri="{FF2B5EF4-FFF2-40B4-BE49-F238E27FC236}">
                <a16:creationId xmlns:a16="http://schemas.microsoft.com/office/drawing/2014/main" id="{3A191647-C8F0-EB25-BFF3-A8CC5B3D57EC}"/>
              </a:ext>
            </a:extLst>
          </p:cNvPr>
          <p:cNvSpPr>
            <a:spLocks noGrp="1"/>
          </p:cNvSpPr>
          <p:nvPr>
            <p:ph idx="1"/>
          </p:nvPr>
        </p:nvSpPr>
        <p:spPr/>
        <p:txBody>
          <a:bodyPr>
            <a:normAutofit fontScale="85000" lnSpcReduction="20000"/>
          </a:bodyPr>
          <a:lstStyle/>
          <a:p>
            <a:pPr marL="0" lvl="0" indent="0" eaLnBrk="0" fontAlgn="base" hangingPunct="0">
              <a:lnSpc>
                <a:spcPct val="120000"/>
              </a:lnSpc>
              <a:spcBef>
                <a:spcPct val="0"/>
              </a:spcBef>
              <a:spcAft>
                <a:spcPct val="0"/>
              </a:spcAft>
              <a:buNone/>
            </a:pPr>
            <a:r>
              <a:rPr lang="en-US" altLang="en-US" b="1">
                <a:latin typeface="Arial" panose="020B0604020202020204" pitchFamily="34" charset="0"/>
              </a:rPr>
              <a:t>🔮 Imagine 2050:</a:t>
            </a:r>
            <a:r>
              <a:rPr lang="en-US" altLang="en-US">
                <a:latin typeface="Arial" panose="020B0604020202020204" pitchFamily="34" charset="0"/>
              </a:rPr>
              <a:t> Consider how the world might look if key SDG actions were widely implemented. </a:t>
            </a:r>
          </a:p>
          <a:p>
            <a:pPr marL="0" lvl="0" indent="0" eaLnBrk="0" fontAlgn="base" hangingPunct="0">
              <a:lnSpc>
                <a:spcPct val="120000"/>
              </a:lnSpc>
              <a:spcBef>
                <a:spcPct val="0"/>
              </a:spcBef>
              <a:spcAft>
                <a:spcPct val="0"/>
              </a:spcAft>
              <a:buNone/>
            </a:pPr>
            <a:endParaRPr lang="en-US" altLang="en-US">
              <a:latin typeface="Arial" panose="020B0604020202020204" pitchFamily="34" charset="0"/>
            </a:endParaRPr>
          </a:p>
          <a:p>
            <a:pPr marL="0" lvl="0" indent="0" eaLnBrk="0" fontAlgn="base" hangingPunct="0">
              <a:lnSpc>
                <a:spcPct val="120000"/>
              </a:lnSpc>
              <a:spcBef>
                <a:spcPct val="0"/>
              </a:spcBef>
              <a:spcAft>
                <a:spcPct val="0"/>
              </a:spcAft>
              <a:buNone/>
            </a:pPr>
            <a:r>
              <a:rPr lang="en-US" altLang="en-US" b="1">
                <a:latin typeface="Arial" panose="020B0604020202020204" pitchFamily="34" charset="0"/>
              </a:rPr>
              <a:t>🌍 Identify Transformative Actions:</a:t>
            </a:r>
            <a:r>
              <a:rPr lang="en-US" altLang="en-US">
                <a:latin typeface="Arial" panose="020B0604020202020204" pitchFamily="34" charset="0"/>
              </a:rPr>
              <a:t> Which actions would have the greatest impact on society, business, and the environment? </a:t>
            </a:r>
          </a:p>
          <a:p>
            <a:pPr marL="0" lvl="0" indent="0" eaLnBrk="0" fontAlgn="base" hangingPunct="0">
              <a:lnSpc>
                <a:spcPct val="120000"/>
              </a:lnSpc>
              <a:spcBef>
                <a:spcPct val="0"/>
              </a:spcBef>
              <a:spcAft>
                <a:spcPct val="0"/>
              </a:spcAft>
              <a:buNone/>
            </a:pPr>
            <a:endParaRPr lang="en-US" altLang="en-US">
              <a:latin typeface="Arial" panose="020B0604020202020204" pitchFamily="34" charset="0"/>
            </a:endParaRPr>
          </a:p>
          <a:p>
            <a:pPr marL="0" lvl="0" indent="0" eaLnBrk="0" fontAlgn="base" hangingPunct="0">
              <a:lnSpc>
                <a:spcPct val="120000"/>
              </a:lnSpc>
              <a:spcBef>
                <a:spcPct val="0"/>
              </a:spcBef>
              <a:spcAft>
                <a:spcPct val="0"/>
              </a:spcAft>
              <a:buNone/>
            </a:pPr>
            <a:r>
              <a:rPr lang="en-US" altLang="en-US" b="1">
                <a:latin typeface="Arial" panose="020B0604020202020204" pitchFamily="34" charset="0"/>
              </a:rPr>
              <a:t>🔄 Challenges &amp; Adaptations:</a:t>
            </a:r>
            <a:r>
              <a:rPr lang="en-US" altLang="en-US">
                <a:latin typeface="Arial" panose="020B0604020202020204" pitchFamily="34" charset="0"/>
              </a:rPr>
              <a:t> What obstacles might arise? How would businesses, governments, and individuals need to adapt? </a:t>
            </a:r>
          </a:p>
          <a:p>
            <a:pPr marL="0" lvl="0" indent="0" eaLnBrk="0" fontAlgn="base" hangingPunct="0">
              <a:lnSpc>
                <a:spcPct val="120000"/>
              </a:lnSpc>
              <a:spcBef>
                <a:spcPct val="0"/>
              </a:spcBef>
              <a:spcAft>
                <a:spcPct val="0"/>
              </a:spcAft>
              <a:buNone/>
            </a:pPr>
            <a:endParaRPr lang="en-US" altLang="en-US">
              <a:latin typeface="Arial" panose="020B0604020202020204" pitchFamily="34" charset="0"/>
            </a:endParaRPr>
          </a:p>
          <a:p>
            <a:pPr marL="0" lvl="0" indent="0" eaLnBrk="0" fontAlgn="base" hangingPunct="0">
              <a:lnSpc>
                <a:spcPct val="120000"/>
              </a:lnSpc>
              <a:spcBef>
                <a:spcPct val="0"/>
              </a:spcBef>
              <a:spcAft>
                <a:spcPct val="0"/>
              </a:spcAft>
              <a:buNone/>
            </a:pPr>
            <a:r>
              <a:rPr lang="en-US" altLang="en-US" b="1">
                <a:latin typeface="Arial" panose="020B0604020202020204" pitchFamily="34" charset="0"/>
              </a:rPr>
              <a:t>📢 Present Your Vision:</a:t>
            </a:r>
            <a:r>
              <a:rPr lang="en-US" altLang="en-US">
                <a:latin typeface="Arial" panose="020B0604020202020204" pitchFamily="34" charset="0"/>
              </a:rPr>
              <a:t> Share a compelling future scenario, describing the role sustainability plays in shaping industries, policies, and everyday life. </a:t>
            </a:r>
          </a:p>
          <a:p>
            <a:pPr marL="0" indent="0" eaLnBrk="0" fontAlgn="base" hangingPunct="0">
              <a:lnSpc>
                <a:spcPct val="120000"/>
              </a:lnSpc>
              <a:spcBef>
                <a:spcPct val="0"/>
              </a:spcBef>
              <a:spcAft>
                <a:spcPct val="0"/>
              </a:spcAft>
              <a:buNone/>
            </a:pPr>
            <a:endParaRPr lang="en-US" altLang="en-US">
              <a:latin typeface="Arial" panose="020B0604020202020204" pitchFamily="34" charset="0"/>
            </a:endParaRPr>
          </a:p>
        </p:txBody>
      </p:sp>
    </p:spTree>
    <p:extLst>
      <p:ext uri="{BB962C8B-B14F-4D97-AF65-F5344CB8AC3E}">
        <p14:creationId xmlns:p14="http://schemas.microsoft.com/office/powerpoint/2010/main" val="3400221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B7042-E184-AE63-88E3-BA20A36349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92E673-0B01-783B-57E7-A3379B187E11}"/>
              </a:ext>
            </a:extLst>
          </p:cNvPr>
          <p:cNvSpPr>
            <a:spLocks noGrp="1"/>
          </p:cNvSpPr>
          <p:nvPr>
            <p:ph type="title"/>
          </p:nvPr>
        </p:nvSpPr>
        <p:spPr/>
        <p:txBody>
          <a:bodyPr/>
          <a:lstStyle/>
          <a:p>
            <a:r>
              <a:rPr lang="en-GB" b="1"/>
              <a:t>Activity: Impact Debate</a:t>
            </a:r>
          </a:p>
        </p:txBody>
      </p:sp>
      <p:sp>
        <p:nvSpPr>
          <p:cNvPr id="3" name="Content Placeholder 2">
            <a:extLst>
              <a:ext uri="{FF2B5EF4-FFF2-40B4-BE49-F238E27FC236}">
                <a16:creationId xmlns:a16="http://schemas.microsoft.com/office/drawing/2014/main" id="{A0FDB14C-37AC-8758-2228-2F152A4CD9E1}"/>
              </a:ext>
            </a:extLst>
          </p:cNvPr>
          <p:cNvSpPr>
            <a:spLocks noGrp="1"/>
          </p:cNvSpPr>
          <p:nvPr>
            <p:ph idx="1"/>
          </p:nvPr>
        </p:nvSpPr>
        <p:spPr/>
        <p:txBody>
          <a:bodyPr>
            <a:noAutofit/>
          </a:bodyPr>
          <a:lstStyle/>
          <a:p>
            <a:pPr marL="0" indent="0">
              <a:lnSpc>
                <a:spcPct val="100000"/>
              </a:lnSpc>
              <a:spcBef>
                <a:spcPts val="0"/>
              </a:spcBef>
              <a:buNone/>
            </a:pPr>
            <a:r>
              <a:rPr lang="en-US" altLang="en-US" sz="2400" b="1" dirty="0">
                <a:latin typeface="Arial" panose="020B0604020202020204" pitchFamily="34" charset="0"/>
              </a:rPr>
              <a:t>🎯</a:t>
            </a:r>
            <a:r>
              <a:rPr lang="en-US" sz="2400" dirty="0"/>
              <a:t> </a:t>
            </a:r>
            <a:r>
              <a:rPr lang="en-US" sz="2400" b="1" dirty="0"/>
              <a:t>Choose an Action Card: </a:t>
            </a:r>
            <a:r>
              <a:rPr lang="en-US" sz="2400" dirty="0"/>
              <a:t>Each student selects an SDG action they believe is high-impact or particularly important.</a:t>
            </a:r>
          </a:p>
          <a:p>
            <a:pPr marL="0" indent="0">
              <a:lnSpc>
                <a:spcPct val="100000"/>
              </a:lnSpc>
              <a:spcBef>
                <a:spcPts val="0"/>
              </a:spcBef>
              <a:buNone/>
            </a:pPr>
            <a:endParaRPr lang="en-US" sz="2400" dirty="0"/>
          </a:p>
          <a:p>
            <a:pPr marL="0" indent="0">
              <a:lnSpc>
                <a:spcPct val="100000"/>
              </a:lnSpc>
              <a:spcBef>
                <a:spcPts val="0"/>
              </a:spcBef>
              <a:buNone/>
            </a:pPr>
            <a:r>
              <a:rPr lang="en-US" sz="2400" dirty="0"/>
              <a:t>🗣️ </a:t>
            </a:r>
            <a:r>
              <a:rPr lang="en-US" sz="2400" b="1" dirty="0"/>
              <a:t>Defend Your Choice: </a:t>
            </a:r>
            <a:r>
              <a:rPr lang="en-US" sz="2400" dirty="0"/>
              <a:t>Present arguments on why this action should be prioritized, considering feasibility, effectiveness, and urgency.</a:t>
            </a:r>
          </a:p>
          <a:p>
            <a:pPr marL="0" indent="0">
              <a:lnSpc>
                <a:spcPct val="100000"/>
              </a:lnSpc>
              <a:spcBef>
                <a:spcPts val="0"/>
              </a:spcBef>
              <a:buNone/>
            </a:pPr>
            <a:endParaRPr lang="en-US" sz="2400" dirty="0"/>
          </a:p>
          <a:p>
            <a:pPr marL="0" indent="0">
              <a:lnSpc>
                <a:spcPct val="100000"/>
              </a:lnSpc>
              <a:spcBef>
                <a:spcPts val="0"/>
              </a:spcBef>
              <a:buNone/>
            </a:pPr>
            <a:r>
              <a:rPr lang="en-US" sz="2400" dirty="0"/>
              <a:t>🔄 </a:t>
            </a:r>
            <a:r>
              <a:rPr lang="en-US" sz="2400" b="1" dirty="0"/>
              <a:t>Challenge &amp; Counterarguments: </a:t>
            </a:r>
            <a:r>
              <a:rPr lang="en-US" sz="2400" dirty="0"/>
              <a:t>Others question or challenge the choice, discussing possible limitations or alternative approaches.</a:t>
            </a:r>
          </a:p>
          <a:p>
            <a:pPr marL="0" indent="0">
              <a:lnSpc>
                <a:spcPct val="100000"/>
              </a:lnSpc>
              <a:spcBef>
                <a:spcPts val="0"/>
              </a:spcBef>
              <a:buNone/>
            </a:pPr>
            <a:endParaRPr lang="en-US" sz="2400" dirty="0"/>
          </a:p>
          <a:p>
            <a:pPr marL="0" indent="0">
              <a:lnSpc>
                <a:spcPct val="100000"/>
              </a:lnSpc>
              <a:spcBef>
                <a:spcPts val="0"/>
              </a:spcBef>
              <a:buNone/>
            </a:pPr>
            <a:r>
              <a:rPr lang="en-US" sz="2400" dirty="0"/>
              <a:t>✅ </a:t>
            </a:r>
            <a:r>
              <a:rPr lang="en-US" sz="2400" b="1" dirty="0"/>
              <a:t>Consensus &amp; Reflection: </a:t>
            </a:r>
            <a:r>
              <a:rPr lang="en-US" sz="2400" dirty="0"/>
              <a:t>As a group, evaluate which actions have the strongest real-world impact, identifying key factors that drive success.</a:t>
            </a:r>
          </a:p>
          <a:p>
            <a:pPr>
              <a:lnSpc>
                <a:spcPct val="120000"/>
              </a:lnSpc>
            </a:pPr>
            <a:endParaRPr lang="en-GB" sz="2400" dirty="0"/>
          </a:p>
        </p:txBody>
      </p:sp>
    </p:spTree>
    <p:extLst>
      <p:ext uri="{BB962C8B-B14F-4D97-AF65-F5344CB8AC3E}">
        <p14:creationId xmlns:p14="http://schemas.microsoft.com/office/powerpoint/2010/main" val="614614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E4961-579A-4DCE-2777-B05851637C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79CD37-455D-5255-FC3E-3834B4469FA5}"/>
              </a:ext>
            </a:extLst>
          </p:cNvPr>
          <p:cNvSpPr>
            <a:spLocks noGrp="1"/>
          </p:cNvSpPr>
          <p:nvPr>
            <p:ph type="title"/>
          </p:nvPr>
        </p:nvSpPr>
        <p:spPr/>
        <p:txBody>
          <a:bodyPr/>
          <a:lstStyle/>
          <a:p>
            <a:r>
              <a:rPr lang="en-GB" b="1"/>
              <a:t>Activity: Personal Action Challenge </a:t>
            </a:r>
          </a:p>
        </p:txBody>
      </p:sp>
      <p:sp>
        <p:nvSpPr>
          <p:cNvPr id="3" name="Content Placeholder 2">
            <a:extLst>
              <a:ext uri="{FF2B5EF4-FFF2-40B4-BE49-F238E27FC236}">
                <a16:creationId xmlns:a16="http://schemas.microsoft.com/office/drawing/2014/main" id="{12E9481A-695E-9F6D-8D02-66B48294B656}"/>
              </a:ext>
            </a:extLst>
          </p:cNvPr>
          <p:cNvSpPr>
            <a:spLocks noGrp="1"/>
          </p:cNvSpPr>
          <p:nvPr>
            <p:ph idx="1"/>
          </p:nvPr>
        </p:nvSpPr>
        <p:spPr/>
        <p:txBody>
          <a:bodyPr>
            <a:normAutofit fontScale="92500" lnSpcReduction="10000"/>
          </a:bodyPr>
          <a:lstStyle/>
          <a:p>
            <a:pPr marL="0" indent="0">
              <a:buNone/>
            </a:pPr>
            <a:r>
              <a:rPr lang="en-US" dirty="0"/>
              <a:t>🔍 </a:t>
            </a:r>
            <a:r>
              <a:rPr lang="en-US" b="1" dirty="0"/>
              <a:t>Choose an SDG Action</a:t>
            </a:r>
            <a:r>
              <a:rPr lang="en-US" dirty="0"/>
              <a:t>: Each student selects an action card they find interesting or meaningful.</a:t>
            </a:r>
          </a:p>
          <a:p>
            <a:pPr marL="0" indent="0">
              <a:buNone/>
            </a:pPr>
            <a:endParaRPr lang="en-US" dirty="0"/>
          </a:p>
          <a:p>
            <a:pPr marL="0" indent="0">
              <a:buNone/>
            </a:pPr>
            <a:r>
              <a:rPr lang="en-US" dirty="0"/>
              <a:t>🤔 </a:t>
            </a:r>
            <a:r>
              <a:rPr lang="en-US" b="1" dirty="0"/>
              <a:t>Self-Reflection</a:t>
            </a:r>
            <a:r>
              <a:rPr lang="en-US" dirty="0"/>
              <a:t>: They consider how they could personally implement this action in their daily life, studies, or future career.</a:t>
            </a:r>
          </a:p>
          <a:p>
            <a:pPr marL="0" indent="0">
              <a:buNone/>
            </a:pPr>
            <a:endParaRPr lang="en-US" dirty="0"/>
          </a:p>
          <a:p>
            <a:pPr marL="0" indent="0">
              <a:buNone/>
            </a:pPr>
            <a:r>
              <a:rPr lang="en-US" dirty="0"/>
              <a:t>🚧 </a:t>
            </a:r>
            <a:r>
              <a:rPr lang="en-US" b="1" dirty="0"/>
              <a:t>Barriers &amp; Motivators</a:t>
            </a:r>
            <a:r>
              <a:rPr lang="en-US" dirty="0"/>
              <a:t>: What obstacles might prevent them from taking action? What would increase the likelihood of them doing it?</a:t>
            </a:r>
          </a:p>
          <a:p>
            <a:pPr marL="0" indent="0">
              <a:buNone/>
            </a:pPr>
            <a:endParaRPr lang="en-US" dirty="0"/>
          </a:p>
          <a:p>
            <a:pPr marL="0" indent="0">
              <a:buNone/>
            </a:pPr>
            <a:r>
              <a:rPr lang="en-US" dirty="0"/>
              <a:t>🚀 </a:t>
            </a:r>
            <a:r>
              <a:rPr lang="en-US" b="1" dirty="0"/>
              <a:t>Commitment &amp; Strategy</a:t>
            </a:r>
            <a:r>
              <a:rPr lang="en-US" dirty="0"/>
              <a:t>: Each student identifies small, realistic steps they could take to make this action a reality.</a:t>
            </a:r>
          </a:p>
          <a:p>
            <a:endParaRPr lang="en-GB" dirty="0"/>
          </a:p>
        </p:txBody>
      </p:sp>
    </p:spTree>
    <p:extLst>
      <p:ext uri="{BB962C8B-B14F-4D97-AF65-F5344CB8AC3E}">
        <p14:creationId xmlns:p14="http://schemas.microsoft.com/office/powerpoint/2010/main" val="2707445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CF04C-2720-1A4F-54CC-3BD49C64FCEF}"/>
              </a:ext>
            </a:extLst>
          </p:cNvPr>
          <p:cNvSpPr>
            <a:spLocks noGrp="1"/>
          </p:cNvSpPr>
          <p:nvPr>
            <p:ph type="title"/>
          </p:nvPr>
        </p:nvSpPr>
        <p:spPr/>
        <p:txBody>
          <a:bodyPr/>
          <a:lstStyle/>
          <a:p>
            <a:r>
              <a:rPr lang="en-GB"/>
              <a:t>Definitive Card List (SDG 1)</a:t>
            </a:r>
            <a:br>
              <a:rPr lang="en-GB"/>
            </a:br>
            <a:r>
              <a:rPr lang="en-GB"/>
              <a:t>No Poverty</a:t>
            </a:r>
          </a:p>
        </p:txBody>
      </p:sp>
      <p:graphicFrame>
        <p:nvGraphicFramePr>
          <p:cNvPr id="4" name="Content Placeholder 3">
            <a:extLst>
              <a:ext uri="{FF2B5EF4-FFF2-40B4-BE49-F238E27FC236}">
                <a16:creationId xmlns:a16="http://schemas.microsoft.com/office/drawing/2014/main" id="{ED6347A5-0335-B91B-0855-5845CBCE0E6F}"/>
              </a:ext>
            </a:extLst>
          </p:cNvPr>
          <p:cNvGraphicFramePr>
            <a:graphicFrameLocks noGrp="1"/>
          </p:cNvGraphicFramePr>
          <p:nvPr>
            <p:ph idx="1"/>
            <p:extLst>
              <p:ext uri="{D42A27DB-BD31-4B8C-83A1-F6EECF244321}">
                <p14:modId xmlns:p14="http://schemas.microsoft.com/office/powerpoint/2010/main" val="1505841856"/>
              </p:ext>
            </p:extLst>
          </p:nvPr>
        </p:nvGraphicFramePr>
        <p:xfrm>
          <a:off x="838200" y="1825625"/>
          <a:ext cx="10515600" cy="4820920"/>
        </p:xfrm>
        <a:graphic>
          <a:graphicData uri="http://schemas.openxmlformats.org/drawingml/2006/table">
            <a:tbl>
              <a:tblPr firstRow="1" bandRow="1">
                <a:tableStyleId>{93296810-A885-4BE3-A3E7-6D5BEEA58F35}</a:tableStyleId>
              </a:tblPr>
              <a:tblGrid>
                <a:gridCol w="10515600">
                  <a:extLst>
                    <a:ext uri="{9D8B030D-6E8A-4147-A177-3AD203B41FA5}">
                      <a16:colId xmlns:a16="http://schemas.microsoft.com/office/drawing/2014/main" val="483555512"/>
                    </a:ext>
                  </a:extLst>
                </a:gridCol>
              </a:tblGrid>
              <a:tr h="370840">
                <a:tc>
                  <a:txBody>
                    <a:bodyPr/>
                    <a:lstStyle/>
                    <a:p>
                      <a:pPr algn="l" fontAlgn="b"/>
                      <a:r>
                        <a:rPr lang="en-GB" sz="1200" b="1" u="none" strike="noStrike" dirty="0">
                          <a:solidFill>
                            <a:srgbClr val="000000"/>
                          </a:solidFill>
                          <a:effectLst/>
                        </a:rPr>
                        <a:t>Action Description</a:t>
                      </a:r>
                      <a:endParaRPr lang="en-GB" sz="1200" b="1"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845619927"/>
                  </a:ext>
                </a:extLst>
              </a:tr>
              <a:tr h="370840">
                <a:tc>
                  <a:txBody>
                    <a:bodyPr/>
                    <a:lstStyle/>
                    <a:p>
                      <a:pPr algn="l" fontAlgn="b"/>
                      <a:r>
                        <a:rPr lang="en-US" sz="1200" b="0" u="none" strike="noStrike">
                          <a:solidFill>
                            <a:srgbClr val="000000"/>
                          </a:solidFill>
                          <a:effectLst/>
                        </a:rPr>
                        <a:t>Buy fair-trade products to support the sustainable trade system, meaning employees are rewarded fairly for their work</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582921086"/>
                  </a:ext>
                </a:extLst>
              </a:tr>
              <a:tr h="370840">
                <a:tc>
                  <a:txBody>
                    <a:bodyPr/>
                    <a:lstStyle/>
                    <a:p>
                      <a:pPr algn="l" fontAlgn="b"/>
                      <a:r>
                        <a:rPr lang="en-US" sz="1200" b="0" u="none" strike="noStrike">
                          <a:solidFill>
                            <a:srgbClr val="000000"/>
                          </a:solidFill>
                          <a:effectLst/>
                        </a:rPr>
                        <a:t>Buy clothing or other products from stores that donate a portion of their money to charities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3813437"/>
                  </a:ext>
                </a:extLst>
              </a:tr>
              <a:tr h="370840">
                <a:tc>
                  <a:txBody>
                    <a:bodyPr/>
                    <a:lstStyle/>
                    <a:p>
                      <a:pPr algn="l" fontAlgn="b"/>
                      <a:r>
                        <a:rPr lang="en-US" sz="1200" b="0" u="none" strike="noStrike">
                          <a:solidFill>
                            <a:srgbClr val="000000"/>
                          </a:solidFill>
                          <a:effectLst/>
                        </a:rPr>
                        <a:t>Clean out your pantry Fill a box with non-perishable foods and  donate it to a foodbank</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556644846"/>
                  </a:ext>
                </a:extLst>
              </a:tr>
              <a:tr h="370840">
                <a:tc>
                  <a:txBody>
                    <a:bodyPr/>
                    <a:lstStyle/>
                    <a:p>
                      <a:pPr algn="l" fontAlgn="b"/>
                      <a:r>
                        <a:rPr lang="en-US" sz="1200" b="0" u="none" strike="noStrike">
                          <a:solidFill>
                            <a:srgbClr val="000000"/>
                          </a:solidFill>
                          <a:effectLst/>
                        </a:rPr>
                        <a:t>Volunteer in homeless shelters Your time can be more valuable than money</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583354496"/>
                  </a:ext>
                </a:extLst>
              </a:tr>
              <a:tr h="370840">
                <a:tc>
                  <a:txBody>
                    <a:bodyPr/>
                    <a:lstStyle/>
                    <a:p>
                      <a:pPr algn="l" fontAlgn="b"/>
                      <a:r>
                        <a:rPr lang="en-US" sz="1200" b="0" u="none" strike="noStrike">
                          <a:solidFill>
                            <a:srgbClr val="000000"/>
                          </a:solidFill>
                          <a:effectLst/>
                        </a:rPr>
                        <a:t>Donate to sustainable development projects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295161960"/>
                  </a:ext>
                </a:extLst>
              </a:tr>
              <a:tr h="370840">
                <a:tc>
                  <a:txBody>
                    <a:bodyPr/>
                    <a:lstStyle/>
                    <a:p>
                      <a:pPr algn="l" fontAlgn="b"/>
                      <a:r>
                        <a:rPr lang="en-US" sz="1200" b="0" u="none" strike="noStrike">
                          <a:solidFill>
                            <a:srgbClr val="000000"/>
                          </a:solidFill>
                          <a:effectLst/>
                        </a:rPr>
                        <a:t>Donate old clothes or household items to those in need</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000517692"/>
                  </a:ext>
                </a:extLst>
              </a:tr>
              <a:tr h="370840">
                <a:tc>
                  <a:txBody>
                    <a:bodyPr/>
                    <a:lstStyle/>
                    <a:p>
                      <a:pPr algn="l" fontAlgn="b"/>
                      <a:r>
                        <a:rPr lang="en-GB" sz="1200" b="0" u="none" strike="noStrike">
                          <a:solidFill>
                            <a:srgbClr val="000000"/>
                          </a:solidFill>
                          <a:effectLst/>
                        </a:rPr>
                        <a:t>Participate in car sharing</a:t>
                      </a:r>
                      <a:endParaRPr lang="en-GB"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988646981"/>
                  </a:ext>
                </a:extLst>
              </a:tr>
              <a:tr h="370840">
                <a:tc>
                  <a:txBody>
                    <a:bodyPr/>
                    <a:lstStyle/>
                    <a:p>
                      <a:pPr algn="l" fontAlgn="b"/>
                      <a:r>
                        <a:rPr lang="en-US" sz="1200" b="0" u="none" strike="noStrike">
                          <a:solidFill>
                            <a:srgbClr val="000000"/>
                          </a:solidFill>
                          <a:effectLst/>
                        </a:rPr>
                        <a:t>Familiarise yourself with the NGOs working towards the eradiation of poverty and donate to them, if you can</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58632155"/>
                  </a:ext>
                </a:extLst>
              </a:tr>
              <a:tr h="370840">
                <a:tc>
                  <a:txBody>
                    <a:bodyPr/>
                    <a:lstStyle/>
                    <a:p>
                      <a:pPr algn="l" fontAlgn="b"/>
                      <a:r>
                        <a:rPr lang="en-US" sz="1200" b="0" u="none" strike="noStrike">
                          <a:solidFill>
                            <a:srgbClr val="000000"/>
                          </a:solidFill>
                          <a:effectLst/>
                        </a:rPr>
                        <a:t>Adopt good budgeting practices and share them with others to teach people how to be financially responsible</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769890498"/>
                  </a:ext>
                </a:extLst>
              </a:tr>
              <a:tr h="370840">
                <a:tc>
                  <a:txBody>
                    <a:bodyPr/>
                    <a:lstStyle/>
                    <a:p>
                      <a:pPr algn="l" fontAlgn="b"/>
                      <a:r>
                        <a:rPr lang="en-US" sz="1200" b="0" u="none" strike="noStrike">
                          <a:solidFill>
                            <a:srgbClr val="000000"/>
                          </a:solidFill>
                          <a:effectLst/>
                        </a:rPr>
                        <a:t>If you can, donate to charities seeking to reduce poverty</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60448293"/>
                  </a:ext>
                </a:extLst>
              </a:tr>
              <a:tr h="370840">
                <a:tc>
                  <a:txBody>
                    <a:bodyPr/>
                    <a:lstStyle/>
                    <a:p>
                      <a:pPr algn="l" fontAlgn="b"/>
                      <a:r>
                        <a:rPr lang="en-US" sz="1200" b="0" u="none" strike="noStrike">
                          <a:solidFill>
                            <a:srgbClr val="000000"/>
                          </a:solidFill>
                          <a:effectLst/>
                        </a:rPr>
                        <a:t>Learn about the impact that a sustainable lifestyle can have on reducing poverty</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07644159"/>
                  </a:ext>
                </a:extLst>
              </a:tr>
              <a:tr h="370840">
                <a:tc>
                  <a:txBody>
                    <a:bodyPr/>
                    <a:lstStyle/>
                    <a:p>
                      <a:pPr algn="l" fontAlgn="b"/>
                      <a:r>
                        <a:rPr lang="en-US" sz="1200" b="0" u="none" strike="noStrike" dirty="0">
                          <a:solidFill>
                            <a:srgbClr val="000000"/>
                          </a:solidFill>
                          <a:effectLst/>
                        </a:rPr>
                        <a:t>Try to avoid over consuming, buy only what is necessary</a:t>
                      </a:r>
                      <a:endParaRPr lang="en-US" sz="1200" b="0"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784339720"/>
                  </a:ext>
                </a:extLst>
              </a:tr>
            </a:tbl>
          </a:graphicData>
        </a:graphic>
      </p:graphicFrame>
    </p:spTree>
    <p:extLst>
      <p:ext uri="{BB962C8B-B14F-4D97-AF65-F5344CB8AC3E}">
        <p14:creationId xmlns:p14="http://schemas.microsoft.com/office/powerpoint/2010/main" val="1825552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08CC3-224C-6771-A081-9E72C01BFE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7CA630-E452-7835-5A72-9BFAE85F1655}"/>
              </a:ext>
            </a:extLst>
          </p:cNvPr>
          <p:cNvSpPr>
            <a:spLocks noGrp="1"/>
          </p:cNvSpPr>
          <p:nvPr>
            <p:ph type="title"/>
          </p:nvPr>
        </p:nvSpPr>
        <p:spPr/>
        <p:txBody>
          <a:bodyPr/>
          <a:lstStyle/>
          <a:p>
            <a:r>
              <a:rPr lang="en-GB"/>
              <a:t>Definitive Card List (SDG 2)</a:t>
            </a:r>
            <a:br>
              <a:rPr lang="en-GB"/>
            </a:br>
            <a:r>
              <a:rPr lang="en-GB"/>
              <a:t>Zero Hunger</a:t>
            </a:r>
          </a:p>
        </p:txBody>
      </p:sp>
      <p:sp>
        <p:nvSpPr>
          <p:cNvPr id="3" name="Content Placeholder 2">
            <a:extLst>
              <a:ext uri="{FF2B5EF4-FFF2-40B4-BE49-F238E27FC236}">
                <a16:creationId xmlns:a16="http://schemas.microsoft.com/office/drawing/2014/main" id="{BB0155A1-F728-1862-2439-6C404FF7899A}"/>
              </a:ext>
            </a:extLst>
          </p:cNvPr>
          <p:cNvSpPr>
            <a:spLocks noGrp="1"/>
          </p:cNvSpPr>
          <p:nvPr>
            <p:ph idx="1"/>
          </p:nvPr>
        </p:nvSpPr>
        <p:spPr/>
        <p:txBody>
          <a:bodyPr/>
          <a:lstStyle/>
          <a:p>
            <a:endParaRPr lang="en-GB"/>
          </a:p>
        </p:txBody>
      </p:sp>
      <p:graphicFrame>
        <p:nvGraphicFramePr>
          <p:cNvPr id="4" name="Content Placeholder 3">
            <a:extLst>
              <a:ext uri="{FF2B5EF4-FFF2-40B4-BE49-F238E27FC236}">
                <a16:creationId xmlns:a16="http://schemas.microsoft.com/office/drawing/2014/main" id="{B0DA6B36-778D-0D60-4AB2-61BE59FF143F}"/>
              </a:ext>
            </a:extLst>
          </p:cNvPr>
          <p:cNvGraphicFramePr>
            <a:graphicFrameLocks/>
          </p:cNvGraphicFramePr>
          <p:nvPr>
            <p:extLst>
              <p:ext uri="{D42A27DB-BD31-4B8C-83A1-F6EECF244321}">
                <p14:modId xmlns:p14="http://schemas.microsoft.com/office/powerpoint/2010/main" val="2887353075"/>
              </p:ext>
            </p:extLst>
          </p:nvPr>
        </p:nvGraphicFramePr>
        <p:xfrm>
          <a:off x="838200" y="1825625"/>
          <a:ext cx="10515600" cy="4820920"/>
        </p:xfrm>
        <a:graphic>
          <a:graphicData uri="http://schemas.openxmlformats.org/drawingml/2006/table">
            <a:tbl>
              <a:tblPr firstRow="1" bandRow="1">
                <a:tableStyleId>{93296810-A885-4BE3-A3E7-6D5BEEA58F35}</a:tableStyleId>
              </a:tblPr>
              <a:tblGrid>
                <a:gridCol w="10515600">
                  <a:extLst>
                    <a:ext uri="{9D8B030D-6E8A-4147-A177-3AD203B41FA5}">
                      <a16:colId xmlns:a16="http://schemas.microsoft.com/office/drawing/2014/main" val="483555512"/>
                    </a:ext>
                  </a:extLst>
                </a:gridCol>
              </a:tblGrid>
              <a:tr h="370840">
                <a:tc>
                  <a:txBody>
                    <a:bodyPr/>
                    <a:lstStyle/>
                    <a:p>
                      <a:pPr algn="l" fontAlgn="b"/>
                      <a:r>
                        <a:rPr lang="en-GB" sz="1200" b="1" u="none" strike="noStrike" dirty="0">
                          <a:solidFill>
                            <a:srgbClr val="000000"/>
                          </a:solidFill>
                          <a:effectLst/>
                        </a:rPr>
                        <a:t>Action Description</a:t>
                      </a:r>
                      <a:endParaRPr lang="en-GB" sz="1200" b="1"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845619927"/>
                  </a:ext>
                </a:extLst>
              </a:tr>
              <a:tr h="370840">
                <a:tc>
                  <a:txBody>
                    <a:bodyPr/>
                    <a:lstStyle/>
                    <a:p>
                      <a:pPr algn="l" fontAlgn="b"/>
                      <a:r>
                        <a:rPr lang="en-US" sz="1200" b="0" u="none" strike="noStrike">
                          <a:solidFill>
                            <a:srgbClr val="000000"/>
                          </a:solidFill>
                          <a:effectLst/>
                        </a:rPr>
                        <a:t>Support food assistance progams They provide over 20 times more food than food banks, food pantries and soup kitchens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582921086"/>
                  </a:ext>
                </a:extLst>
              </a:tr>
              <a:tr h="370840">
                <a:tc>
                  <a:txBody>
                    <a:bodyPr/>
                    <a:lstStyle/>
                    <a:p>
                      <a:pPr algn="l" fontAlgn="b"/>
                      <a:r>
                        <a:rPr lang="en-US" sz="1200" b="0" u="none" strike="noStrike">
                          <a:solidFill>
                            <a:srgbClr val="000000"/>
                          </a:solidFill>
                          <a:effectLst/>
                        </a:rPr>
                        <a:t>Many emergency food providers need specialized skills such as accounting, social media or writing skills Volunteer your expertise once a week</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3813437"/>
                  </a:ext>
                </a:extLst>
              </a:tr>
              <a:tr h="370840">
                <a:tc>
                  <a:txBody>
                    <a:bodyPr/>
                    <a:lstStyle/>
                    <a:p>
                      <a:pPr algn="l" fontAlgn="b"/>
                      <a:r>
                        <a:rPr lang="en-US" sz="1200" b="0" u="none" strike="noStrike">
                          <a:solidFill>
                            <a:srgbClr val="000000"/>
                          </a:solidFill>
                          <a:effectLst/>
                        </a:rPr>
                        <a:t>Support local farmers by buying your food at farmer's markets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556644846"/>
                  </a:ext>
                </a:extLst>
              </a:tr>
              <a:tr h="370840">
                <a:tc>
                  <a:txBody>
                    <a:bodyPr/>
                    <a:lstStyle/>
                    <a:p>
                      <a:pPr algn="l" fontAlgn="b"/>
                      <a:r>
                        <a:rPr lang="en-US" sz="1200" b="0" u="none" strike="noStrike">
                          <a:solidFill>
                            <a:srgbClr val="000000"/>
                          </a:solidFill>
                          <a:effectLst/>
                        </a:rPr>
                        <a:t>Use a food saving app to encourage no wastage</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583354496"/>
                  </a:ext>
                </a:extLst>
              </a:tr>
              <a:tr h="370840">
                <a:tc>
                  <a:txBody>
                    <a:bodyPr/>
                    <a:lstStyle/>
                    <a:p>
                      <a:pPr algn="l" fontAlgn="b"/>
                      <a:r>
                        <a:rPr lang="en-US" sz="1200" b="0" u="none" strike="noStrike">
                          <a:solidFill>
                            <a:srgbClr val="000000"/>
                          </a:solidFill>
                          <a:effectLst/>
                        </a:rPr>
                        <a:t>Minimise red meat &amp; dairy consumption It contributes greatly to deforestation, which displaces and forcefully evicts many species from their habitats </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295161960"/>
                  </a:ext>
                </a:extLst>
              </a:tr>
              <a:tr h="370840">
                <a:tc>
                  <a:txBody>
                    <a:bodyPr/>
                    <a:lstStyle/>
                    <a:p>
                      <a:pPr algn="l" fontAlgn="b"/>
                      <a:r>
                        <a:rPr lang="en-US" sz="1200" b="0" u="none" strike="noStrike">
                          <a:solidFill>
                            <a:srgbClr val="000000"/>
                          </a:solidFill>
                          <a:effectLst/>
                        </a:rPr>
                        <a:t>Eat seasonal fruit and vegetables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000517692"/>
                  </a:ext>
                </a:extLst>
              </a:tr>
              <a:tr h="370840">
                <a:tc>
                  <a:txBody>
                    <a:bodyPr/>
                    <a:lstStyle/>
                    <a:p>
                      <a:pPr algn="l" fontAlgn="b"/>
                      <a:r>
                        <a:rPr lang="en-GB" sz="1200" b="0" u="none" strike="noStrike">
                          <a:solidFill>
                            <a:srgbClr val="000000"/>
                          </a:solidFill>
                          <a:effectLst/>
                        </a:rPr>
                        <a:t>Buy organic food</a:t>
                      </a:r>
                      <a:endParaRPr lang="en-GB"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988646981"/>
                  </a:ext>
                </a:extLst>
              </a:tr>
              <a:tr h="370840">
                <a:tc>
                  <a:txBody>
                    <a:bodyPr/>
                    <a:lstStyle/>
                    <a:p>
                      <a:pPr algn="l" fontAlgn="b"/>
                      <a:r>
                        <a:rPr lang="en-US" sz="1200" b="0" u="none" strike="noStrike">
                          <a:solidFill>
                            <a:srgbClr val="000000"/>
                          </a:solidFill>
                          <a:effectLst/>
                        </a:rPr>
                        <a:t>Check the ingredients labels on your food because some ingredients are more harmful for the environment than others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58632155"/>
                  </a:ext>
                </a:extLst>
              </a:tr>
              <a:tr h="370840">
                <a:tc>
                  <a:txBody>
                    <a:bodyPr/>
                    <a:lstStyle/>
                    <a:p>
                      <a:pPr algn="l" fontAlgn="b"/>
                      <a:r>
                        <a:rPr lang="en-US" sz="1200" b="0" u="none" strike="noStrike">
                          <a:solidFill>
                            <a:srgbClr val="000000"/>
                          </a:solidFill>
                          <a:effectLst/>
                        </a:rPr>
                        <a:t>Provide non-perishable food to shelters, schools or associations in need</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769890498"/>
                  </a:ext>
                </a:extLst>
              </a:tr>
              <a:tr h="370840">
                <a:tc>
                  <a:txBody>
                    <a:bodyPr/>
                    <a:lstStyle/>
                    <a:p>
                      <a:pPr algn="l" fontAlgn="b"/>
                      <a:r>
                        <a:rPr lang="en-US" sz="1200" b="0" u="none" strike="noStrike">
                          <a:solidFill>
                            <a:srgbClr val="000000"/>
                          </a:solidFill>
                          <a:effectLst/>
                        </a:rPr>
                        <a:t>Support local food banks that distribute food to those who have difficulty purchasing enough</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60448293"/>
                  </a:ext>
                </a:extLst>
              </a:tr>
              <a:tr h="370840">
                <a:tc>
                  <a:txBody>
                    <a:bodyPr/>
                    <a:lstStyle/>
                    <a:p>
                      <a:pPr algn="l" fontAlgn="b"/>
                      <a:r>
                        <a:rPr lang="en-US" sz="1200" b="0" u="none" strike="noStrike">
                          <a:solidFill>
                            <a:srgbClr val="000000"/>
                          </a:solidFill>
                          <a:effectLst/>
                        </a:rPr>
                        <a:t>Share your meals' with children in need through apps such as World Food Programme ShareTheMeal</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07644159"/>
                  </a:ext>
                </a:extLst>
              </a:tr>
              <a:tr h="370840">
                <a:tc>
                  <a:txBody>
                    <a:bodyPr/>
                    <a:lstStyle/>
                    <a:p>
                      <a:pPr algn="l" fontAlgn="b"/>
                      <a:r>
                        <a:rPr lang="en-US" sz="1200" b="0" u="none" strike="noStrike" dirty="0">
                          <a:solidFill>
                            <a:srgbClr val="000000"/>
                          </a:solidFill>
                          <a:effectLst/>
                        </a:rPr>
                        <a:t>Strive towards zero food waste Every day, about 25,000 people die of hunger</a:t>
                      </a:r>
                      <a:endParaRPr lang="en-US" sz="1200" b="0"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784339720"/>
                  </a:ext>
                </a:extLst>
              </a:tr>
            </a:tbl>
          </a:graphicData>
        </a:graphic>
      </p:graphicFrame>
    </p:spTree>
    <p:extLst>
      <p:ext uri="{BB962C8B-B14F-4D97-AF65-F5344CB8AC3E}">
        <p14:creationId xmlns:p14="http://schemas.microsoft.com/office/powerpoint/2010/main" val="1216212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BDC56-1213-8329-D5A5-64C0BC2140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F63DC3-D9FD-3DD0-5915-8AECFEE73488}"/>
              </a:ext>
            </a:extLst>
          </p:cNvPr>
          <p:cNvSpPr>
            <a:spLocks noGrp="1"/>
          </p:cNvSpPr>
          <p:nvPr>
            <p:ph type="title"/>
          </p:nvPr>
        </p:nvSpPr>
        <p:spPr/>
        <p:txBody>
          <a:bodyPr/>
          <a:lstStyle/>
          <a:p>
            <a:r>
              <a:rPr lang="en-GB"/>
              <a:t>Definitive Card List (SDG 3) </a:t>
            </a:r>
            <a:br>
              <a:rPr lang="en-GB"/>
            </a:br>
            <a:r>
              <a:rPr lang="en-GB"/>
              <a:t>Good Health and Wellbeing </a:t>
            </a:r>
          </a:p>
        </p:txBody>
      </p:sp>
      <p:sp>
        <p:nvSpPr>
          <p:cNvPr id="3" name="Content Placeholder 2">
            <a:extLst>
              <a:ext uri="{FF2B5EF4-FFF2-40B4-BE49-F238E27FC236}">
                <a16:creationId xmlns:a16="http://schemas.microsoft.com/office/drawing/2014/main" id="{DDF63EFE-215E-1F21-361C-1AFA5A79E703}"/>
              </a:ext>
            </a:extLst>
          </p:cNvPr>
          <p:cNvSpPr>
            <a:spLocks noGrp="1"/>
          </p:cNvSpPr>
          <p:nvPr>
            <p:ph idx="1"/>
          </p:nvPr>
        </p:nvSpPr>
        <p:spPr/>
        <p:txBody>
          <a:bodyPr/>
          <a:lstStyle/>
          <a:p>
            <a:endParaRPr lang="en-GB"/>
          </a:p>
        </p:txBody>
      </p:sp>
      <p:graphicFrame>
        <p:nvGraphicFramePr>
          <p:cNvPr id="4" name="Content Placeholder 3">
            <a:extLst>
              <a:ext uri="{FF2B5EF4-FFF2-40B4-BE49-F238E27FC236}">
                <a16:creationId xmlns:a16="http://schemas.microsoft.com/office/drawing/2014/main" id="{7CF237BF-3D2E-A766-013B-EA51E7740060}"/>
              </a:ext>
            </a:extLst>
          </p:cNvPr>
          <p:cNvGraphicFramePr>
            <a:graphicFrameLocks/>
          </p:cNvGraphicFramePr>
          <p:nvPr>
            <p:extLst>
              <p:ext uri="{D42A27DB-BD31-4B8C-83A1-F6EECF244321}">
                <p14:modId xmlns:p14="http://schemas.microsoft.com/office/powerpoint/2010/main" val="6431436"/>
              </p:ext>
            </p:extLst>
          </p:nvPr>
        </p:nvGraphicFramePr>
        <p:xfrm>
          <a:off x="838200" y="1825625"/>
          <a:ext cx="10515600" cy="4871085"/>
        </p:xfrm>
        <a:graphic>
          <a:graphicData uri="http://schemas.openxmlformats.org/drawingml/2006/table">
            <a:tbl>
              <a:tblPr firstRow="1" bandRow="1">
                <a:tableStyleId>{93296810-A885-4BE3-A3E7-6D5BEEA58F35}</a:tableStyleId>
              </a:tblPr>
              <a:tblGrid>
                <a:gridCol w="10515600">
                  <a:extLst>
                    <a:ext uri="{9D8B030D-6E8A-4147-A177-3AD203B41FA5}">
                      <a16:colId xmlns:a16="http://schemas.microsoft.com/office/drawing/2014/main" val="483555512"/>
                    </a:ext>
                  </a:extLst>
                </a:gridCol>
              </a:tblGrid>
              <a:tr h="370840">
                <a:tc>
                  <a:txBody>
                    <a:bodyPr/>
                    <a:lstStyle/>
                    <a:p>
                      <a:pPr algn="l" fontAlgn="b"/>
                      <a:r>
                        <a:rPr lang="en-GB" sz="1200" b="1" u="none" strike="noStrike">
                          <a:solidFill>
                            <a:srgbClr val="000000"/>
                          </a:solidFill>
                          <a:effectLst/>
                        </a:rPr>
                        <a:t>Action Description</a:t>
                      </a:r>
                      <a:endParaRPr lang="en-GB" sz="1200" b="1"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845619927"/>
                  </a:ext>
                </a:extLst>
              </a:tr>
              <a:tr h="370840">
                <a:tc>
                  <a:txBody>
                    <a:bodyPr/>
                    <a:lstStyle/>
                    <a:p>
                      <a:pPr algn="l" fontAlgn="b"/>
                      <a:r>
                        <a:rPr lang="en-GB" sz="1200" b="0" u="none" strike="noStrike">
                          <a:solidFill>
                            <a:srgbClr val="000000"/>
                          </a:solidFill>
                          <a:effectLst/>
                        </a:rPr>
                        <a:t>Don't smoke</a:t>
                      </a:r>
                      <a:endParaRPr lang="en-GB"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582921086"/>
                  </a:ext>
                </a:extLst>
              </a:tr>
              <a:tr h="370840">
                <a:tc>
                  <a:txBody>
                    <a:bodyPr/>
                    <a:lstStyle/>
                    <a:p>
                      <a:pPr algn="l" fontAlgn="b"/>
                      <a:r>
                        <a:rPr lang="en-US" sz="1200" b="0" u="none" strike="noStrike" dirty="0">
                          <a:solidFill>
                            <a:srgbClr val="000000"/>
                          </a:solidFill>
                          <a:effectLst/>
                        </a:rPr>
                        <a:t>Eat a healthy diet and drink lots of water</a:t>
                      </a:r>
                      <a:endParaRPr lang="en-US" sz="1200" b="0"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3813437"/>
                  </a:ext>
                </a:extLst>
              </a:tr>
              <a:tr h="370840">
                <a:tc>
                  <a:txBody>
                    <a:bodyPr/>
                    <a:lstStyle/>
                    <a:p>
                      <a:pPr algn="l" fontAlgn="b"/>
                      <a:r>
                        <a:rPr lang="en-US" sz="1200" b="0" u="none" strike="noStrike">
                          <a:solidFill>
                            <a:srgbClr val="000000"/>
                          </a:solidFill>
                          <a:effectLst/>
                        </a:rPr>
                        <a:t>Never stop learning, so learn a new skill &amp; read a lot</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556644846"/>
                  </a:ext>
                </a:extLst>
              </a:tr>
              <a:tr h="370840">
                <a:tc>
                  <a:txBody>
                    <a:bodyPr/>
                    <a:lstStyle/>
                    <a:p>
                      <a:pPr algn="l" fontAlgn="b"/>
                      <a:r>
                        <a:rPr lang="en-US" sz="1200" b="0" u="none" strike="noStrike">
                          <a:solidFill>
                            <a:srgbClr val="000000"/>
                          </a:solidFill>
                          <a:effectLst/>
                        </a:rPr>
                        <a:t>Make time for you and your friends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583354496"/>
                  </a:ext>
                </a:extLst>
              </a:tr>
              <a:tr h="370840">
                <a:tc>
                  <a:txBody>
                    <a:bodyPr/>
                    <a:lstStyle/>
                    <a:p>
                      <a:pPr algn="l" fontAlgn="b"/>
                      <a:r>
                        <a:rPr lang="en-US" sz="1200" b="0" u="none" strike="noStrike">
                          <a:solidFill>
                            <a:srgbClr val="000000"/>
                          </a:solidFill>
                          <a:effectLst/>
                        </a:rPr>
                        <a:t>Walk or use your bicycle instead of a car, because it is better for your health and reduces congestion within a city</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295161960"/>
                  </a:ext>
                </a:extLst>
              </a:tr>
              <a:tr h="370840">
                <a:tc>
                  <a:txBody>
                    <a:bodyPr/>
                    <a:lstStyle/>
                    <a:p>
                      <a:pPr algn="l" fontAlgn="b"/>
                      <a:r>
                        <a:rPr lang="en-US" sz="1200" b="0" u="none" strike="noStrike">
                          <a:solidFill>
                            <a:srgbClr val="000000"/>
                          </a:solidFill>
                          <a:effectLst/>
                        </a:rPr>
                        <a:t>Switch off your electronic devices to lower energy consumption and enjoy the real world</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000517692"/>
                  </a:ext>
                </a:extLst>
              </a:tr>
              <a:tr h="370840">
                <a:tc>
                  <a:txBody>
                    <a:bodyPr/>
                    <a:lstStyle/>
                    <a:p>
                      <a:pPr algn="l" fontAlgn="b"/>
                      <a:r>
                        <a:rPr lang="en-US" sz="1200" b="0" u="none" strike="noStrike">
                          <a:solidFill>
                            <a:srgbClr val="000000"/>
                          </a:solidFill>
                          <a:effectLst/>
                        </a:rPr>
                        <a:t>Go "plogging" (Jogging whilst picking up litter)</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988646981"/>
                  </a:ext>
                </a:extLst>
              </a:tr>
              <a:tr h="370840">
                <a:tc>
                  <a:txBody>
                    <a:bodyPr/>
                    <a:lstStyle/>
                    <a:p>
                      <a:pPr algn="l" fontAlgn="b"/>
                      <a:r>
                        <a:rPr lang="en-US" sz="1200" b="0" u="none" strike="noStrike">
                          <a:solidFill>
                            <a:srgbClr val="000000"/>
                          </a:solidFill>
                          <a:effectLst/>
                        </a:rPr>
                        <a:t>Become aware of existing inequalities generated by health conditions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58632155"/>
                  </a:ext>
                </a:extLst>
              </a:tr>
              <a:tr h="370840">
                <a:tc>
                  <a:txBody>
                    <a:bodyPr/>
                    <a:lstStyle/>
                    <a:p>
                      <a:pPr algn="l" fontAlgn="b"/>
                      <a:r>
                        <a:rPr lang="en-US" sz="1200" b="0" u="none" strike="noStrike">
                          <a:solidFill>
                            <a:srgbClr val="000000"/>
                          </a:solidFill>
                          <a:effectLst/>
                        </a:rPr>
                        <a:t>Stand up for fairer conditions and payments for nursing staff</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769890498"/>
                  </a:ext>
                </a:extLst>
              </a:tr>
              <a:tr h="370840">
                <a:tc>
                  <a:txBody>
                    <a:bodyPr/>
                    <a:lstStyle/>
                    <a:p>
                      <a:pPr algn="l" fontAlgn="b"/>
                      <a:r>
                        <a:rPr lang="en-US" sz="1200" b="0" u="none" strike="noStrike">
                          <a:solidFill>
                            <a:srgbClr val="000000"/>
                          </a:solidFill>
                          <a:effectLst/>
                        </a:rPr>
                        <a:t>Promote and participate in urban sports training  sessions, free and accessible to everyone</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60448293"/>
                  </a:ext>
                </a:extLst>
              </a:tr>
              <a:tr h="370840">
                <a:tc>
                  <a:txBody>
                    <a:bodyPr/>
                    <a:lstStyle/>
                    <a:p>
                      <a:pPr algn="l" fontAlgn="b"/>
                      <a:r>
                        <a:rPr lang="en-US" sz="1200" b="0" u="none" strike="noStrike">
                          <a:solidFill>
                            <a:srgbClr val="000000"/>
                          </a:solidFill>
                          <a:effectLst/>
                        </a:rPr>
                        <a:t>Share your experiences of good health habits to inspire </a:t>
                      </a:r>
                      <a:r>
                        <a:rPr lang="en-US" sz="1200" b="0" u="none" strike="noStrike" err="1">
                          <a:solidFill>
                            <a:srgbClr val="000000"/>
                          </a:solidFill>
                          <a:effectLst/>
                        </a:rPr>
                        <a:t>oters</a:t>
                      </a:r>
                      <a:r>
                        <a:rPr lang="en-US" sz="1200" b="0" u="none" strike="noStrike">
                          <a:solidFill>
                            <a:srgbClr val="000000"/>
                          </a:solidFill>
                          <a:effectLst/>
                        </a:rPr>
                        <a:t> who may not have access or knowledge of such practices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07644159"/>
                  </a:ext>
                </a:extLst>
              </a:tr>
              <a:tr h="370840">
                <a:tc>
                  <a:txBody>
                    <a:bodyPr/>
                    <a:lstStyle/>
                    <a:p>
                      <a:pPr algn="l" fontAlgn="b"/>
                      <a:r>
                        <a:rPr lang="en-US" sz="1200" b="0" u="none" strike="noStrike" dirty="0">
                          <a:solidFill>
                            <a:srgbClr val="000000"/>
                          </a:solidFill>
                          <a:effectLst/>
                        </a:rPr>
                        <a:t>Unhealthy highly processed foods tend to be prominent amongst disadvantaged communities, due to their lower prices. Spread the word about a more equitable access to a health diet worldwide </a:t>
                      </a:r>
                      <a:endParaRPr lang="en-US" sz="1200" b="0"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784339720"/>
                  </a:ext>
                </a:extLst>
              </a:tr>
            </a:tbl>
          </a:graphicData>
        </a:graphic>
      </p:graphicFrame>
    </p:spTree>
    <p:extLst>
      <p:ext uri="{BB962C8B-B14F-4D97-AF65-F5344CB8AC3E}">
        <p14:creationId xmlns:p14="http://schemas.microsoft.com/office/powerpoint/2010/main" val="2290167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92F1A-2C08-9E7F-679E-0C590FC41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CC6088-A91F-691F-FFCD-D4F35802883E}"/>
              </a:ext>
            </a:extLst>
          </p:cNvPr>
          <p:cNvSpPr>
            <a:spLocks noGrp="1"/>
          </p:cNvSpPr>
          <p:nvPr>
            <p:ph type="title"/>
          </p:nvPr>
        </p:nvSpPr>
        <p:spPr/>
        <p:txBody>
          <a:bodyPr/>
          <a:lstStyle/>
          <a:p>
            <a:r>
              <a:rPr lang="en-GB"/>
              <a:t>Definitive Card List (SDG 4)</a:t>
            </a:r>
            <a:br>
              <a:rPr lang="en-GB"/>
            </a:br>
            <a:r>
              <a:rPr lang="en-GB"/>
              <a:t>Quality Education</a:t>
            </a:r>
          </a:p>
        </p:txBody>
      </p:sp>
      <p:sp>
        <p:nvSpPr>
          <p:cNvPr id="3" name="Content Placeholder 2">
            <a:extLst>
              <a:ext uri="{FF2B5EF4-FFF2-40B4-BE49-F238E27FC236}">
                <a16:creationId xmlns:a16="http://schemas.microsoft.com/office/drawing/2014/main" id="{5510F8B7-FEA2-C132-5E22-7736186059C3}"/>
              </a:ext>
            </a:extLst>
          </p:cNvPr>
          <p:cNvSpPr>
            <a:spLocks noGrp="1"/>
          </p:cNvSpPr>
          <p:nvPr>
            <p:ph idx="1"/>
          </p:nvPr>
        </p:nvSpPr>
        <p:spPr/>
        <p:txBody>
          <a:bodyPr/>
          <a:lstStyle/>
          <a:p>
            <a:endParaRPr lang="en-GB"/>
          </a:p>
        </p:txBody>
      </p:sp>
      <p:graphicFrame>
        <p:nvGraphicFramePr>
          <p:cNvPr id="4" name="Content Placeholder 3">
            <a:extLst>
              <a:ext uri="{FF2B5EF4-FFF2-40B4-BE49-F238E27FC236}">
                <a16:creationId xmlns:a16="http://schemas.microsoft.com/office/drawing/2014/main" id="{4012B9DC-065B-B427-0FF9-173C810F11B9}"/>
              </a:ext>
            </a:extLst>
          </p:cNvPr>
          <p:cNvGraphicFramePr>
            <a:graphicFrameLocks/>
          </p:cNvGraphicFramePr>
          <p:nvPr>
            <p:extLst>
              <p:ext uri="{D42A27DB-BD31-4B8C-83A1-F6EECF244321}">
                <p14:modId xmlns:p14="http://schemas.microsoft.com/office/powerpoint/2010/main" val="449715091"/>
              </p:ext>
            </p:extLst>
          </p:nvPr>
        </p:nvGraphicFramePr>
        <p:xfrm>
          <a:off x="838200" y="1825625"/>
          <a:ext cx="10515600" cy="4820920"/>
        </p:xfrm>
        <a:graphic>
          <a:graphicData uri="http://schemas.openxmlformats.org/drawingml/2006/table">
            <a:tbl>
              <a:tblPr firstRow="1" bandRow="1">
                <a:tableStyleId>{93296810-A885-4BE3-A3E7-6D5BEEA58F35}</a:tableStyleId>
              </a:tblPr>
              <a:tblGrid>
                <a:gridCol w="10515600">
                  <a:extLst>
                    <a:ext uri="{9D8B030D-6E8A-4147-A177-3AD203B41FA5}">
                      <a16:colId xmlns:a16="http://schemas.microsoft.com/office/drawing/2014/main" val="483555512"/>
                    </a:ext>
                  </a:extLst>
                </a:gridCol>
              </a:tblGrid>
              <a:tr h="370840">
                <a:tc>
                  <a:txBody>
                    <a:bodyPr/>
                    <a:lstStyle/>
                    <a:p>
                      <a:pPr algn="l" fontAlgn="b"/>
                      <a:r>
                        <a:rPr lang="en-GB" sz="1200" b="1" u="none" strike="noStrike">
                          <a:solidFill>
                            <a:srgbClr val="000000"/>
                          </a:solidFill>
                          <a:effectLst/>
                        </a:rPr>
                        <a:t>Action Description</a:t>
                      </a:r>
                      <a:endParaRPr lang="en-GB" sz="1200" b="1"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845619927"/>
                  </a:ext>
                </a:extLst>
              </a:tr>
              <a:tr h="370840">
                <a:tc>
                  <a:txBody>
                    <a:bodyPr/>
                    <a:lstStyle/>
                    <a:p>
                      <a:pPr algn="l" fontAlgn="b"/>
                      <a:r>
                        <a:rPr lang="en-US" sz="1200" b="0" u="none" strike="noStrike" dirty="0">
                          <a:solidFill>
                            <a:srgbClr val="000000"/>
                          </a:solidFill>
                          <a:effectLst/>
                        </a:rPr>
                        <a:t>Educate your kids about the power of education, as many don't see the tangible benefits </a:t>
                      </a:r>
                      <a:endParaRPr lang="en-US" sz="1200" b="0"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582921086"/>
                  </a:ext>
                </a:extLst>
              </a:tr>
              <a:tr h="370840">
                <a:tc>
                  <a:txBody>
                    <a:bodyPr/>
                    <a:lstStyle/>
                    <a:p>
                      <a:pPr algn="l" fontAlgn="b"/>
                      <a:r>
                        <a:rPr lang="en-US" sz="1200" b="0" u="none" strike="noStrike">
                          <a:solidFill>
                            <a:srgbClr val="000000"/>
                          </a:solidFill>
                          <a:effectLst/>
                        </a:rPr>
                        <a:t>Show films or TV shows that are educational as well as entertaining for children</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3813437"/>
                  </a:ext>
                </a:extLst>
              </a:tr>
              <a:tr h="370840">
                <a:tc>
                  <a:txBody>
                    <a:bodyPr/>
                    <a:lstStyle/>
                    <a:p>
                      <a:pPr algn="l" fontAlgn="b"/>
                      <a:r>
                        <a:rPr lang="en-US" sz="1200" b="0" u="none" strike="noStrike">
                          <a:solidFill>
                            <a:srgbClr val="000000"/>
                          </a:solidFill>
                          <a:effectLst/>
                        </a:rPr>
                        <a:t>Take education outside the school and keep it fun. Travel. Take kids on day trips to the planetarium or museums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556644846"/>
                  </a:ext>
                </a:extLst>
              </a:tr>
              <a:tr h="370840">
                <a:tc>
                  <a:txBody>
                    <a:bodyPr/>
                    <a:lstStyle/>
                    <a:p>
                      <a:pPr algn="l" fontAlgn="b"/>
                      <a:r>
                        <a:rPr lang="en-US" sz="1200" b="0" u="none" strike="noStrike">
                          <a:solidFill>
                            <a:srgbClr val="000000"/>
                          </a:solidFill>
                          <a:effectLst/>
                        </a:rPr>
                        <a:t>Share your skills with the ones who need them.</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583354496"/>
                  </a:ext>
                </a:extLst>
              </a:tr>
              <a:tr h="370840">
                <a:tc>
                  <a:txBody>
                    <a:bodyPr/>
                    <a:lstStyle/>
                    <a:p>
                      <a:pPr algn="l" fontAlgn="b"/>
                      <a:r>
                        <a:rPr lang="en-US" sz="1200" b="0" u="none" strike="noStrike">
                          <a:solidFill>
                            <a:srgbClr val="000000"/>
                          </a:solidFill>
                          <a:effectLst/>
                        </a:rPr>
                        <a:t>Educate yourself on how to recycle properly</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295161960"/>
                  </a:ext>
                </a:extLst>
              </a:tr>
              <a:tr h="370840">
                <a:tc>
                  <a:txBody>
                    <a:bodyPr/>
                    <a:lstStyle/>
                    <a:p>
                      <a:pPr algn="l" fontAlgn="b"/>
                      <a:r>
                        <a:rPr lang="en-US" sz="1200" b="0" u="none" strike="noStrike">
                          <a:solidFill>
                            <a:srgbClr val="000000"/>
                          </a:solidFill>
                          <a:effectLst/>
                        </a:rPr>
                        <a:t>Share your environmnetal tips with friends and family</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000517692"/>
                  </a:ext>
                </a:extLst>
              </a:tr>
              <a:tr h="370840">
                <a:tc>
                  <a:txBody>
                    <a:bodyPr/>
                    <a:lstStyle/>
                    <a:p>
                      <a:pPr algn="l" fontAlgn="b"/>
                      <a:r>
                        <a:rPr lang="en-US" sz="1200" b="0" u="none" strike="noStrike">
                          <a:solidFill>
                            <a:srgbClr val="000000"/>
                          </a:solidFill>
                          <a:effectLst/>
                        </a:rPr>
                        <a:t>Share ideas for sustainable behavioural change to friends and family who don't know where to start</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988646981"/>
                  </a:ext>
                </a:extLst>
              </a:tr>
              <a:tr h="370840">
                <a:tc>
                  <a:txBody>
                    <a:bodyPr/>
                    <a:lstStyle/>
                    <a:p>
                      <a:pPr algn="l" fontAlgn="b"/>
                      <a:r>
                        <a:rPr lang="en-US" sz="1200" b="0" u="none" strike="noStrike">
                          <a:solidFill>
                            <a:srgbClr val="000000"/>
                          </a:solidFill>
                          <a:effectLst/>
                        </a:rPr>
                        <a:t>To bridge the education gap, promote access to education for young girls and women</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58632155"/>
                  </a:ext>
                </a:extLst>
              </a:tr>
              <a:tr h="370840">
                <a:tc>
                  <a:txBody>
                    <a:bodyPr/>
                    <a:lstStyle/>
                    <a:p>
                      <a:pPr algn="l" fontAlgn="b"/>
                      <a:r>
                        <a:rPr lang="en-US" sz="1200" b="0" u="none" strike="noStrike">
                          <a:solidFill>
                            <a:srgbClr val="000000"/>
                          </a:solidFill>
                          <a:effectLst/>
                        </a:rPr>
                        <a:t>To combat educational inequalities, ensure that children have access to a good education and school materials such as pens and books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769890498"/>
                  </a:ext>
                </a:extLst>
              </a:tr>
              <a:tr h="370840">
                <a:tc>
                  <a:txBody>
                    <a:bodyPr/>
                    <a:lstStyle/>
                    <a:p>
                      <a:pPr algn="l" fontAlgn="b"/>
                      <a:r>
                        <a:rPr lang="en-US" sz="1200" b="0" u="none" strike="noStrike">
                          <a:solidFill>
                            <a:srgbClr val="000000"/>
                          </a:solidFill>
                          <a:effectLst/>
                        </a:rPr>
                        <a:t>Students with learning difficulties are too often left behind. Involve tehm in study group sessions and be sure to mobilise collective learning environments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60448293"/>
                  </a:ext>
                </a:extLst>
              </a:tr>
              <a:tr h="370840">
                <a:tc>
                  <a:txBody>
                    <a:bodyPr/>
                    <a:lstStyle/>
                    <a:p>
                      <a:pPr algn="l" fontAlgn="b"/>
                      <a:r>
                        <a:rPr lang="en-US" sz="1200" b="0" u="none" strike="noStrike">
                          <a:solidFill>
                            <a:srgbClr val="000000"/>
                          </a:solidFill>
                          <a:effectLst/>
                        </a:rPr>
                        <a:t>Stand up against bullying in your learning environment</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07644159"/>
                  </a:ext>
                </a:extLst>
              </a:tr>
              <a:tr h="370840">
                <a:tc>
                  <a:txBody>
                    <a:bodyPr/>
                    <a:lstStyle/>
                    <a:p>
                      <a:pPr algn="l" fontAlgn="b"/>
                      <a:r>
                        <a:rPr lang="en-US" sz="1200" b="0" u="none" strike="noStrike" dirty="0">
                          <a:solidFill>
                            <a:srgbClr val="000000"/>
                          </a:solidFill>
                          <a:effectLst/>
                        </a:rPr>
                        <a:t>Volunteer to be a teaching assistant in communities that lack educational resources</a:t>
                      </a:r>
                      <a:endParaRPr lang="en-US" sz="1200" b="0"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784339720"/>
                  </a:ext>
                </a:extLst>
              </a:tr>
            </a:tbl>
          </a:graphicData>
        </a:graphic>
      </p:graphicFrame>
    </p:spTree>
    <p:extLst>
      <p:ext uri="{BB962C8B-B14F-4D97-AF65-F5344CB8AC3E}">
        <p14:creationId xmlns:p14="http://schemas.microsoft.com/office/powerpoint/2010/main" val="54816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E42B0-1DAB-20D2-D949-4B98BF590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5B7CD5-0A67-1D24-0306-C4E5358B3DA6}"/>
              </a:ext>
            </a:extLst>
          </p:cNvPr>
          <p:cNvSpPr>
            <a:spLocks noGrp="1"/>
          </p:cNvSpPr>
          <p:nvPr>
            <p:ph type="title"/>
          </p:nvPr>
        </p:nvSpPr>
        <p:spPr/>
        <p:txBody>
          <a:bodyPr/>
          <a:lstStyle/>
          <a:p>
            <a:r>
              <a:rPr lang="en-GB"/>
              <a:t>Definitive Card List (SDG 5)</a:t>
            </a:r>
            <a:br>
              <a:rPr lang="en-GB"/>
            </a:br>
            <a:r>
              <a:rPr lang="en-GB"/>
              <a:t>Gender Equality</a:t>
            </a:r>
          </a:p>
        </p:txBody>
      </p:sp>
      <p:sp>
        <p:nvSpPr>
          <p:cNvPr id="3" name="Content Placeholder 2">
            <a:extLst>
              <a:ext uri="{FF2B5EF4-FFF2-40B4-BE49-F238E27FC236}">
                <a16:creationId xmlns:a16="http://schemas.microsoft.com/office/drawing/2014/main" id="{778453BC-EABB-59EE-A5D8-7F90A5D84812}"/>
              </a:ext>
            </a:extLst>
          </p:cNvPr>
          <p:cNvSpPr>
            <a:spLocks noGrp="1"/>
          </p:cNvSpPr>
          <p:nvPr>
            <p:ph idx="1"/>
          </p:nvPr>
        </p:nvSpPr>
        <p:spPr/>
        <p:txBody>
          <a:bodyPr/>
          <a:lstStyle/>
          <a:p>
            <a:endParaRPr lang="en-GB"/>
          </a:p>
        </p:txBody>
      </p:sp>
      <p:graphicFrame>
        <p:nvGraphicFramePr>
          <p:cNvPr id="4" name="Content Placeholder 3">
            <a:extLst>
              <a:ext uri="{FF2B5EF4-FFF2-40B4-BE49-F238E27FC236}">
                <a16:creationId xmlns:a16="http://schemas.microsoft.com/office/drawing/2014/main" id="{FABE1A09-2EB6-7440-F515-F1AE4C86DB08}"/>
              </a:ext>
            </a:extLst>
          </p:cNvPr>
          <p:cNvGraphicFramePr>
            <a:graphicFrameLocks/>
          </p:cNvGraphicFramePr>
          <p:nvPr>
            <p:extLst>
              <p:ext uri="{D42A27DB-BD31-4B8C-83A1-F6EECF244321}">
                <p14:modId xmlns:p14="http://schemas.microsoft.com/office/powerpoint/2010/main" val="4273346701"/>
              </p:ext>
            </p:extLst>
          </p:nvPr>
        </p:nvGraphicFramePr>
        <p:xfrm>
          <a:off x="838200" y="1825625"/>
          <a:ext cx="10515600" cy="4820920"/>
        </p:xfrm>
        <a:graphic>
          <a:graphicData uri="http://schemas.openxmlformats.org/drawingml/2006/table">
            <a:tbl>
              <a:tblPr firstRow="1" bandRow="1">
                <a:tableStyleId>{93296810-A885-4BE3-A3E7-6D5BEEA58F35}</a:tableStyleId>
              </a:tblPr>
              <a:tblGrid>
                <a:gridCol w="10515600">
                  <a:extLst>
                    <a:ext uri="{9D8B030D-6E8A-4147-A177-3AD203B41FA5}">
                      <a16:colId xmlns:a16="http://schemas.microsoft.com/office/drawing/2014/main" val="483555512"/>
                    </a:ext>
                  </a:extLst>
                </a:gridCol>
              </a:tblGrid>
              <a:tr h="370840">
                <a:tc>
                  <a:txBody>
                    <a:bodyPr/>
                    <a:lstStyle/>
                    <a:p>
                      <a:pPr algn="l" fontAlgn="b"/>
                      <a:r>
                        <a:rPr lang="en-GB" sz="1200" b="1" u="none" strike="noStrike">
                          <a:solidFill>
                            <a:srgbClr val="000000"/>
                          </a:solidFill>
                          <a:effectLst/>
                        </a:rPr>
                        <a:t>Action Description</a:t>
                      </a:r>
                      <a:endParaRPr lang="en-GB" sz="1200" b="1"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845619927"/>
                  </a:ext>
                </a:extLst>
              </a:tr>
              <a:tr h="370840">
                <a:tc>
                  <a:txBody>
                    <a:bodyPr/>
                    <a:lstStyle/>
                    <a:p>
                      <a:pPr algn="l" fontAlgn="b"/>
                      <a:r>
                        <a:rPr lang="en-US" sz="1200" b="0" u="none" strike="noStrike">
                          <a:solidFill>
                            <a:srgbClr val="000000"/>
                          </a:solidFill>
                          <a:effectLst/>
                        </a:rPr>
                        <a:t>Increase gender representation in areas aof leadership in the workplace</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582921086"/>
                  </a:ext>
                </a:extLst>
              </a:tr>
              <a:tr h="370840">
                <a:tc>
                  <a:txBody>
                    <a:bodyPr/>
                    <a:lstStyle/>
                    <a:p>
                      <a:pPr algn="l" fontAlgn="b"/>
                      <a:r>
                        <a:rPr lang="en-US" sz="1200" b="0" u="none" strike="noStrike" dirty="0">
                          <a:solidFill>
                            <a:srgbClr val="000000"/>
                          </a:solidFill>
                          <a:effectLst/>
                        </a:rPr>
                        <a:t>Practice and demonstrate to children equal decision-making processes at home</a:t>
                      </a:r>
                      <a:endParaRPr lang="en-US" sz="1200" b="0"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3813437"/>
                  </a:ext>
                </a:extLst>
              </a:tr>
              <a:tr h="370840">
                <a:tc>
                  <a:txBody>
                    <a:bodyPr/>
                    <a:lstStyle/>
                    <a:p>
                      <a:pPr algn="l" fontAlgn="b"/>
                      <a:r>
                        <a:rPr lang="en-US" sz="1200" b="0" u="none" strike="noStrike">
                          <a:solidFill>
                            <a:srgbClr val="000000"/>
                          </a:solidFill>
                          <a:effectLst/>
                        </a:rPr>
                        <a:t>Make flexibility and work-life balance a part of the company's culture</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556644846"/>
                  </a:ext>
                </a:extLst>
              </a:tr>
              <a:tr h="370840">
                <a:tc>
                  <a:txBody>
                    <a:bodyPr/>
                    <a:lstStyle/>
                    <a:p>
                      <a:pPr algn="l" fontAlgn="b"/>
                      <a:r>
                        <a:rPr lang="en-US" sz="1200" b="0" u="none" strike="noStrike">
                          <a:solidFill>
                            <a:srgbClr val="000000"/>
                          </a:solidFill>
                          <a:effectLst/>
                        </a:rPr>
                        <a:t>Be aware of gender parit when supporting sustainable development projects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583354496"/>
                  </a:ext>
                </a:extLst>
              </a:tr>
              <a:tr h="370840">
                <a:tc>
                  <a:txBody>
                    <a:bodyPr/>
                    <a:lstStyle/>
                    <a:p>
                      <a:pPr algn="l" fontAlgn="b"/>
                      <a:r>
                        <a:rPr lang="en-GB" sz="1200" b="0" u="none" strike="noStrike">
                          <a:solidFill>
                            <a:srgbClr val="000000"/>
                          </a:solidFill>
                          <a:effectLst/>
                        </a:rPr>
                        <a:t>Support sustainable, female-owned businesses</a:t>
                      </a:r>
                      <a:endParaRPr lang="en-GB"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295161960"/>
                  </a:ext>
                </a:extLst>
              </a:tr>
              <a:tr h="370840">
                <a:tc>
                  <a:txBody>
                    <a:bodyPr/>
                    <a:lstStyle/>
                    <a:p>
                      <a:pPr algn="l" fontAlgn="b"/>
                      <a:r>
                        <a:rPr lang="en-US" sz="1200" b="0" u="none" strike="noStrike">
                          <a:solidFill>
                            <a:srgbClr val="000000"/>
                          </a:solidFill>
                          <a:effectLst/>
                        </a:rPr>
                        <a:t>Gender equality starts at home. Involved all members of the family in eco-household activities such as recycling, independently of their gender</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000517692"/>
                  </a:ext>
                </a:extLst>
              </a:tr>
              <a:tr h="370840">
                <a:tc>
                  <a:txBody>
                    <a:bodyPr/>
                    <a:lstStyle/>
                    <a:p>
                      <a:pPr algn="l" fontAlgn="b"/>
                      <a:r>
                        <a:rPr lang="en-US" sz="1200" b="0" u="none" strike="noStrike">
                          <a:solidFill>
                            <a:srgbClr val="000000"/>
                          </a:solidFill>
                          <a:effectLst/>
                        </a:rPr>
                        <a:t>Advocate for increased gender representation among policy makers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988646981"/>
                  </a:ext>
                </a:extLst>
              </a:tr>
              <a:tr h="370840">
                <a:tc>
                  <a:txBody>
                    <a:bodyPr/>
                    <a:lstStyle/>
                    <a:p>
                      <a:pPr algn="l" fontAlgn="b"/>
                      <a:r>
                        <a:rPr lang="en-US" sz="1200" b="0" u="none" strike="noStrike">
                          <a:solidFill>
                            <a:srgbClr val="000000"/>
                          </a:solidFill>
                          <a:effectLst/>
                        </a:rPr>
                        <a:t>Sign up for training on gender equality in the workplace</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58632155"/>
                  </a:ext>
                </a:extLst>
              </a:tr>
              <a:tr h="370840">
                <a:tc>
                  <a:txBody>
                    <a:bodyPr/>
                    <a:lstStyle/>
                    <a:p>
                      <a:pPr algn="l" fontAlgn="b"/>
                      <a:r>
                        <a:rPr lang="en-US" sz="1200" b="0" u="none" strike="noStrike">
                          <a:solidFill>
                            <a:srgbClr val="000000"/>
                          </a:solidFill>
                          <a:effectLst/>
                        </a:rPr>
                        <a:t>Increase equal gender representation in all areas of your life, from class delegates in schools to senior positions at the workplace</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769890498"/>
                  </a:ext>
                </a:extLst>
              </a:tr>
              <a:tr h="370840">
                <a:tc>
                  <a:txBody>
                    <a:bodyPr/>
                    <a:lstStyle/>
                    <a:p>
                      <a:pPr algn="l" fontAlgn="b"/>
                      <a:r>
                        <a:rPr lang="en-US" sz="1200" b="0" u="none" strike="noStrike">
                          <a:solidFill>
                            <a:srgbClr val="000000"/>
                          </a:solidFill>
                          <a:effectLst/>
                        </a:rPr>
                        <a:t>Be open to using gender-neutral language, such as gender-neutral pronouns or job-titles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60448293"/>
                  </a:ext>
                </a:extLst>
              </a:tr>
              <a:tr h="370840">
                <a:tc>
                  <a:txBody>
                    <a:bodyPr/>
                    <a:lstStyle/>
                    <a:p>
                      <a:pPr algn="l" fontAlgn="b"/>
                      <a:r>
                        <a:rPr lang="en-US" sz="1200" b="0" u="none" strike="noStrike">
                          <a:solidFill>
                            <a:srgbClr val="000000"/>
                          </a:solidFill>
                          <a:effectLst/>
                        </a:rPr>
                        <a:t>Campaign for equal pay between men and women</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07644159"/>
                  </a:ext>
                </a:extLst>
              </a:tr>
              <a:tr h="370840">
                <a:tc>
                  <a:txBody>
                    <a:bodyPr/>
                    <a:lstStyle/>
                    <a:p>
                      <a:pPr algn="l" fontAlgn="b"/>
                      <a:r>
                        <a:rPr lang="en-US" sz="1200" b="0" u="none" strike="noStrike">
                          <a:solidFill>
                            <a:srgbClr val="000000"/>
                          </a:solidFill>
                          <a:effectLst/>
                        </a:rPr>
                        <a:t>Read books to children that dismantle gender sterotypes in order to educate them about existing gender inequalities and how to tackle them</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784339720"/>
                  </a:ext>
                </a:extLst>
              </a:tr>
            </a:tbl>
          </a:graphicData>
        </a:graphic>
      </p:graphicFrame>
    </p:spTree>
    <p:extLst>
      <p:ext uri="{BB962C8B-B14F-4D97-AF65-F5344CB8AC3E}">
        <p14:creationId xmlns:p14="http://schemas.microsoft.com/office/powerpoint/2010/main" val="1547348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0C949-AFB6-3810-B6B3-C1830910D8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E08410-3ACF-B702-F00C-6DAB874B012C}"/>
              </a:ext>
            </a:extLst>
          </p:cNvPr>
          <p:cNvSpPr>
            <a:spLocks noGrp="1"/>
          </p:cNvSpPr>
          <p:nvPr>
            <p:ph type="title"/>
          </p:nvPr>
        </p:nvSpPr>
        <p:spPr/>
        <p:txBody>
          <a:bodyPr/>
          <a:lstStyle/>
          <a:p>
            <a:r>
              <a:rPr lang="en-GB"/>
              <a:t>Definitive Card List (SDG 6)</a:t>
            </a:r>
            <a:br>
              <a:rPr lang="en-GB"/>
            </a:br>
            <a:r>
              <a:rPr lang="en-GB"/>
              <a:t>Clean Water and Sanitation</a:t>
            </a:r>
          </a:p>
        </p:txBody>
      </p:sp>
      <p:sp>
        <p:nvSpPr>
          <p:cNvPr id="3" name="Content Placeholder 2">
            <a:extLst>
              <a:ext uri="{FF2B5EF4-FFF2-40B4-BE49-F238E27FC236}">
                <a16:creationId xmlns:a16="http://schemas.microsoft.com/office/drawing/2014/main" id="{DE61E7DA-DA3B-4C07-2AA0-1627C5B55822}"/>
              </a:ext>
            </a:extLst>
          </p:cNvPr>
          <p:cNvSpPr>
            <a:spLocks noGrp="1"/>
          </p:cNvSpPr>
          <p:nvPr>
            <p:ph idx="1"/>
          </p:nvPr>
        </p:nvSpPr>
        <p:spPr/>
        <p:txBody>
          <a:bodyPr/>
          <a:lstStyle/>
          <a:p>
            <a:endParaRPr lang="en-GB"/>
          </a:p>
        </p:txBody>
      </p:sp>
      <p:graphicFrame>
        <p:nvGraphicFramePr>
          <p:cNvPr id="4" name="Content Placeholder 3">
            <a:extLst>
              <a:ext uri="{FF2B5EF4-FFF2-40B4-BE49-F238E27FC236}">
                <a16:creationId xmlns:a16="http://schemas.microsoft.com/office/drawing/2014/main" id="{7E65F90B-0334-51FE-A1AA-F22FC24A6406}"/>
              </a:ext>
            </a:extLst>
          </p:cNvPr>
          <p:cNvGraphicFramePr>
            <a:graphicFrameLocks/>
          </p:cNvGraphicFramePr>
          <p:nvPr>
            <p:extLst>
              <p:ext uri="{D42A27DB-BD31-4B8C-83A1-F6EECF244321}">
                <p14:modId xmlns:p14="http://schemas.microsoft.com/office/powerpoint/2010/main" val="2187443306"/>
              </p:ext>
            </p:extLst>
          </p:nvPr>
        </p:nvGraphicFramePr>
        <p:xfrm>
          <a:off x="838200" y="1825625"/>
          <a:ext cx="10515600" cy="4871085"/>
        </p:xfrm>
        <a:graphic>
          <a:graphicData uri="http://schemas.openxmlformats.org/drawingml/2006/table">
            <a:tbl>
              <a:tblPr firstRow="1" bandRow="1">
                <a:tableStyleId>{93296810-A885-4BE3-A3E7-6D5BEEA58F35}</a:tableStyleId>
              </a:tblPr>
              <a:tblGrid>
                <a:gridCol w="10515600">
                  <a:extLst>
                    <a:ext uri="{9D8B030D-6E8A-4147-A177-3AD203B41FA5}">
                      <a16:colId xmlns:a16="http://schemas.microsoft.com/office/drawing/2014/main" val="483555512"/>
                    </a:ext>
                  </a:extLst>
                </a:gridCol>
              </a:tblGrid>
              <a:tr h="370840">
                <a:tc>
                  <a:txBody>
                    <a:bodyPr/>
                    <a:lstStyle/>
                    <a:p>
                      <a:pPr algn="l" fontAlgn="b"/>
                      <a:r>
                        <a:rPr lang="en-US" sz="1200" b="0" u="none" strike="noStrike">
                          <a:solidFill>
                            <a:srgbClr val="000000"/>
                          </a:solidFill>
                          <a:effectLst/>
                        </a:rPr>
                        <a:t>Read a book on water. It will increase your understanding of the impact water has in societies, economies and our planet</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845619927"/>
                  </a:ext>
                </a:extLst>
              </a:tr>
              <a:tr h="370840">
                <a:tc>
                  <a:txBody>
                    <a:bodyPr/>
                    <a:lstStyle/>
                    <a:p>
                      <a:pPr algn="l" fontAlgn="b"/>
                      <a:r>
                        <a:rPr lang="en-US" sz="1200" b="0" u="none" strike="noStrike">
                          <a:solidFill>
                            <a:srgbClr val="000000"/>
                          </a:solidFill>
                          <a:effectLst/>
                        </a:rPr>
                        <a:t>Conserve, conserve, conserve. When ice-cubes are left over from a drink, don't throw them away. Put them into plants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582921086"/>
                  </a:ext>
                </a:extLst>
              </a:tr>
              <a:tr h="370840">
                <a:tc>
                  <a:txBody>
                    <a:bodyPr/>
                    <a:lstStyle/>
                    <a:p>
                      <a:pPr algn="l" fontAlgn="b"/>
                      <a:r>
                        <a:rPr lang="en-US" sz="1200" b="0" u="none" strike="noStrike">
                          <a:solidFill>
                            <a:srgbClr val="000000"/>
                          </a:solidFill>
                          <a:effectLst/>
                        </a:rPr>
                        <a:t>Fix leaks at home. A leaky faucet can waste more than 11,000 litres per year.</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3813437"/>
                  </a:ext>
                </a:extLst>
              </a:tr>
              <a:tr h="370840">
                <a:tc>
                  <a:txBody>
                    <a:bodyPr/>
                    <a:lstStyle/>
                    <a:p>
                      <a:pPr algn="l" fontAlgn="b"/>
                      <a:r>
                        <a:rPr lang="en-US" sz="1200" b="0" u="none" strike="noStrike">
                          <a:solidFill>
                            <a:srgbClr val="000000"/>
                          </a:solidFill>
                          <a:effectLst/>
                        </a:rPr>
                        <a:t>Turn off the tap when brushing your teeth and while soaping in the shower</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556644846"/>
                  </a:ext>
                </a:extLst>
              </a:tr>
              <a:tr h="370840">
                <a:tc>
                  <a:txBody>
                    <a:bodyPr/>
                    <a:lstStyle/>
                    <a:p>
                      <a:pPr algn="l" fontAlgn="b"/>
                      <a:r>
                        <a:rPr lang="en-US" sz="1200" b="0" u="none" strike="noStrike">
                          <a:solidFill>
                            <a:srgbClr val="000000"/>
                          </a:solidFill>
                          <a:effectLst/>
                        </a:rPr>
                        <a:t>Use a reusable  water bottle to avoid plastic waste</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583354496"/>
                  </a:ext>
                </a:extLst>
              </a:tr>
              <a:tr h="370840">
                <a:tc>
                  <a:txBody>
                    <a:bodyPr/>
                    <a:lstStyle/>
                    <a:p>
                      <a:pPr algn="l" fontAlgn="b"/>
                      <a:r>
                        <a:rPr lang="en-US" sz="1200" b="0" u="none" strike="noStrike">
                          <a:solidFill>
                            <a:srgbClr val="000000"/>
                          </a:solidFill>
                          <a:effectLst/>
                        </a:rPr>
                        <a:t>Use natural detergents to clean your house</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295161960"/>
                  </a:ext>
                </a:extLst>
              </a:tr>
              <a:tr h="370840">
                <a:tc>
                  <a:txBody>
                    <a:bodyPr/>
                    <a:lstStyle/>
                    <a:p>
                      <a:pPr algn="l" fontAlgn="b"/>
                      <a:r>
                        <a:rPr lang="en-US" sz="1200" b="0" u="none" strike="noStrike">
                          <a:solidFill>
                            <a:srgbClr val="000000"/>
                          </a:solidFill>
                          <a:effectLst/>
                        </a:rPr>
                        <a:t>Switch your plastic toothbrush for a bamboo one. </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000517692"/>
                  </a:ext>
                </a:extLst>
              </a:tr>
              <a:tr h="370840">
                <a:tc>
                  <a:txBody>
                    <a:bodyPr/>
                    <a:lstStyle/>
                    <a:p>
                      <a:pPr algn="l" fontAlgn="b"/>
                      <a:r>
                        <a:rPr lang="en-US" sz="1200" b="0" u="none" strike="noStrike">
                          <a:solidFill>
                            <a:srgbClr val="000000"/>
                          </a:solidFill>
                          <a:effectLst/>
                        </a:rPr>
                        <a:t>Educate yourself on how chemical products can contaminate water resources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988646981"/>
                  </a:ext>
                </a:extLst>
              </a:tr>
              <a:tr h="370840">
                <a:tc>
                  <a:txBody>
                    <a:bodyPr/>
                    <a:lstStyle/>
                    <a:p>
                      <a:pPr algn="l" fontAlgn="b"/>
                      <a:r>
                        <a:rPr lang="en-US" sz="1200" b="0" u="none" strike="noStrike">
                          <a:solidFill>
                            <a:srgbClr val="000000"/>
                          </a:solidFill>
                          <a:effectLst/>
                        </a:rPr>
                        <a:t>Wash your hands frequently to mitigate the spread of diseases, infections and illness, which often impact the poorest populations more gravely</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58632155"/>
                  </a:ext>
                </a:extLst>
              </a:tr>
              <a:tr h="370840">
                <a:tc>
                  <a:txBody>
                    <a:bodyPr/>
                    <a:lstStyle/>
                    <a:p>
                      <a:pPr algn="l" fontAlgn="b"/>
                      <a:r>
                        <a:rPr lang="en-US" sz="1200" b="0" u="none" strike="noStrike">
                          <a:solidFill>
                            <a:srgbClr val="000000"/>
                          </a:solidFill>
                          <a:effectLst/>
                        </a:rPr>
                        <a:t>More than 200 million people worldwide are expected to be internall displaced by 2050 due to water scarcity and water conflicts. Get familiar with hyrodiplomacy issues and raise awarenes among your community on the social implications of water scarcity</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769890498"/>
                  </a:ext>
                </a:extLst>
              </a:tr>
              <a:tr h="370840">
                <a:tc>
                  <a:txBody>
                    <a:bodyPr/>
                    <a:lstStyle/>
                    <a:p>
                      <a:pPr algn="l" fontAlgn="b"/>
                      <a:r>
                        <a:rPr lang="en-US" sz="1200" b="0" u="none" strike="noStrike">
                          <a:solidFill>
                            <a:srgbClr val="000000"/>
                          </a:solidFill>
                          <a:effectLst/>
                        </a:rPr>
                        <a:t>Educate children about water waste to ensure water-conserving habits from a young age</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60448293"/>
                  </a:ext>
                </a:extLst>
              </a:tr>
              <a:tr h="370840">
                <a:tc>
                  <a:txBody>
                    <a:bodyPr/>
                    <a:lstStyle/>
                    <a:p>
                      <a:pPr algn="l" fontAlgn="b"/>
                      <a:r>
                        <a:rPr lang="en-US" sz="1200" b="0" u="none" strike="noStrike">
                          <a:solidFill>
                            <a:srgbClr val="000000"/>
                          </a:solidFill>
                          <a:effectLst/>
                        </a:rPr>
                        <a:t>Avoid buying products from companies pouring chemicals into water resources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07644159"/>
                  </a:ext>
                </a:extLst>
              </a:tr>
              <a:tr h="370840">
                <a:tc>
                  <a:txBody>
                    <a:bodyPr/>
                    <a:lstStyle/>
                    <a:p>
                      <a:pPr algn="l" fontAlgn="b"/>
                      <a:r>
                        <a:rPr lang="en-US" sz="1200" b="0" u="none" strike="noStrike" dirty="0">
                          <a:solidFill>
                            <a:srgbClr val="000000"/>
                          </a:solidFill>
                          <a:effectLst/>
                        </a:rPr>
                        <a:t>Read a book on water. It will increase your understanding of the impact water has in societies, economies and our planet</a:t>
                      </a:r>
                      <a:endParaRPr lang="en-US" sz="1200" b="0"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784339720"/>
                  </a:ext>
                </a:extLst>
              </a:tr>
            </a:tbl>
          </a:graphicData>
        </a:graphic>
      </p:graphicFrame>
    </p:spTree>
    <p:extLst>
      <p:ext uri="{BB962C8B-B14F-4D97-AF65-F5344CB8AC3E}">
        <p14:creationId xmlns:p14="http://schemas.microsoft.com/office/powerpoint/2010/main" val="118929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D5A023-F858-0190-076B-77F948D8E2B3}"/>
              </a:ext>
            </a:extLst>
          </p:cNvPr>
          <p:cNvSpPr>
            <a:spLocks noGrp="1"/>
          </p:cNvSpPr>
          <p:nvPr>
            <p:ph type="title"/>
          </p:nvPr>
        </p:nvSpPr>
        <p:spPr>
          <a:xfrm>
            <a:off x="612648" y="603504"/>
            <a:ext cx="4361686" cy="1527048"/>
          </a:xfrm>
        </p:spPr>
        <p:txBody>
          <a:bodyPr anchor="b">
            <a:normAutofit/>
          </a:bodyPr>
          <a:lstStyle/>
          <a:p>
            <a:r>
              <a:rPr lang="en-US" dirty="0"/>
              <a:t>Aim of this PRME Games Project </a:t>
            </a:r>
            <a:endParaRPr lang="en-GB" dirty="0"/>
          </a:p>
        </p:txBody>
      </p:sp>
      <p:sp>
        <p:nvSpPr>
          <p:cNvPr id="3" name="Content Placeholder 2">
            <a:extLst>
              <a:ext uri="{FF2B5EF4-FFF2-40B4-BE49-F238E27FC236}">
                <a16:creationId xmlns:a16="http://schemas.microsoft.com/office/drawing/2014/main" id="{2C7EB541-C158-A6CD-C061-E2ADE67ED4B7}"/>
              </a:ext>
            </a:extLst>
          </p:cNvPr>
          <p:cNvSpPr>
            <a:spLocks noGrp="1"/>
          </p:cNvSpPr>
          <p:nvPr>
            <p:ph idx="1"/>
          </p:nvPr>
        </p:nvSpPr>
        <p:spPr>
          <a:xfrm>
            <a:off x="612647" y="2212848"/>
            <a:ext cx="4361687" cy="4096512"/>
          </a:xfrm>
        </p:spPr>
        <p:txBody>
          <a:bodyPr>
            <a:normAutofit lnSpcReduction="10000"/>
          </a:bodyPr>
          <a:lstStyle/>
          <a:p>
            <a:pPr>
              <a:lnSpc>
                <a:spcPct val="100000"/>
              </a:lnSpc>
              <a:spcBef>
                <a:spcPts val="1200"/>
              </a:spcBef>
            </a:pPr>
            <a:r>
              <a:rPr lang="en-GB" sz="1600" dirty="0">
                <a:effectLst/>
                <a:latin typeface="Calibri" panose="020F0502020204030204" pitchFamily="34" charset="0"/>
                <a:ea typeface="Calibri" panose="020F0502020204030204" pitchFamily="34" charset="0"/>
                <a:cs typeface="Arial" panose="020B0604020202020204" pitchFamily="34" charset="0"/>
              </a:rPr>
              <a:t>To customise existing commercially successful card-based games to create sustainable and reusable pedagogical tools. </a:t>
            </a:r>
          </a:p>
          <a:p>
            <a:pPr>
              <a:lnSpc>
                <a:spcPct val="100000"/>
              </a:lnSpc>
              <a:spcBef>
                <a:spcPts val="1200"/>
              </a:spcBef>
            </a:pPr>
            <a:r>
              <a:rPr lang="en-GB" sz="1600" dirty="0">
                <a:effectLst/>
                <a:latin typeface="Calibri" panose="020F0502020204030204" pitchFamily="34" charset="0"/>
                <a:ea typeface="Calibri" panose="020F0502020204030204" pitchFamily="34" charset="0"/>
                <a:cs typeface="Arial" panose="020B0604020202020204" pitchFamily="34" charset="0"/>
              </a:rPr>
              <a:t>To produce ‘educational packs’ including copies of the game for group use in seminars, </a:t>
            </a:r>
            <a:r>
              <a:rPr lang="en-GB" sz="1600" dirty="0">
                <a:latin typeface="Calibri" panose="020F0502020204030204" pitchFamily="34" charset="0"/>
                <a:ea typeface="Calibri" panose="020F0502020204030204" pitchFamily="34" charset="0"/>
                <a:cs typeface="Arial" panose="020B0604020202020204" pitchFamily="34" charset="0"/>
              </a:rPr>
              <a:t>developing</a:t>
            </a:r>
            <a:r>
              <a:rPr lang="en-GB" sz="1600" dirty="0">
                <a:effectLst/>
                <a:latin typeface="Calibri" panose="020F0502020204030204" pitchFamily="34" charset="0"/>
                <a:ea typeface="Calibri" panose="020F0502020204030204" pitchFamily="34" charset="0"/>
                <a:cs typeface="Arial" panose="020B0604020202020204" pitchFamily="34" charset="0"/>
              </a:rPr>
              <a:t> professionally printed card decks and teaching support resources.</a:t>
            </a:r>
          </a:p>
          <a:p>
            <a:pPr lvl="1">
              <a:lnSpc>
                <a:spcPct val="100000"/>
              </a:lnSpc>
              <a:spcBef>
                <a:spcPts val="0"/>
              </a:spcBef>
            </a:pPr>
            <a:r>
              <a:rPr lang="en-GB" sz="1600" dirty="0">
                <a:latin typeface="Calibri" panose="020F0502020204030204" pitchFamily="34" charset="0"/>
                <a:ea typeface="Calibri" panose="020F0502020204030204" pitchFamily="34" charset="0"/>
                <a:cs typeface="Arial" panose="020B0604020202020204" pitchFamily="34" charset="0"/>
              </a:rPr>
              <a:t>e.g. </a:t>
            </a:r>
            <a:r>
              <a:rPr lang="en-GB" sz="1600" dirty="0">
                <a:effectLst/>
                <a:latin typeface="Calibri" panose="020F0502020204030204" pitchFamily="34" charset="0"/>
                <a:ea typeface="Calibri" panose="020F0502020204030204" pitchFamily="34" charset="0"/>
                <a:cs typeface="Arial" panose="020B0604020202020204" pitchFamily="34" charset="0"/>
              </a:rPr>
              <a:t>how to play the game, intended outcomes and suggested activities. </a:t>
            </a:r>
          </a:p>
          <a:p>
            <a:pPr>
              <a:lnSpc>
                <a:spcPct val="100000"/>
              </a:lnSpc>
              <a:spcBef>
                <a:spcPts val="1200"/>
              </a:spcBef>
            </a:pPr>
            <a:r>
              <a:rPr lang="en-GB" sz="1600" dirty="0">
                <a:effectLst/>
                <a:latin typeface="Calibri" panose="020F0502020204030204" pitchFamily="34" charset="0"/>
                <a:ea typeface="Calibri" panose="020F0502020204030204" pitchFamily="34" charset="0"/>
                <a:cs typeface="Arial" panose="020B0604020202020204" pitchFamily="34" charset="0"/>
              </a:rPr>
              <a:t>To incorporate PRME values into academic teaching activities creating an effective approach for learning about responsible leadership</a:t>
            </a:r>
            <a:r>
              <a:rPr lang="en-GB" sz="1600" dirty="0">
                <a:latin typeface="Calibri" panose="020F0502020204030204" pitchFamily="34" charset="0"/>
                <a:ea typeface="Calibri" panose="020F0502020204030204" pitchFamily="34" charset="0"/>
                <a:cs typeface="Arial" panose="020B0604020202020204" pitchFamily="34" charset="0"/>
              </a:rPr>
              <a:t> &amp; sustainability.</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0000"/>
              </a:lnSpc>
              <a:spcBef>
                <a:spcPts val="1200"/>
              </a:spcBef>
            </a:pPr>
            <a:r>
              <a:rPr lang="en-GB" sz="1600" dirty="0">
                <a:effectLst/>
                <a:latin typeface="Calibri" panose="020F0502020204030204" pitchFamily="34" charset="0"/>
                <a:ea typeface="Calibri" panose="020F0502020204030204" pitchFamily="34" charset="0"/>
                <a:cs typeface="Arial" panose="020B0604020202020204" pitchFamily="34" charset="0"/>
              </a:rPr>
              <a:t>To embrace the impactful five (i5) principles, creating fun and engaging ways for students to learn about the curriculum.</a:t>
            </a:r>
          </a:p>
          <a:p>
            <a:endParaRPr lang="en-GB" sz="1400" dirty="0"/>
          </a:p>
        </p:txBody>
      </p:sp>
      <p:pic>
        <p:nvPicPr>
          <p:cNvPr id="4" name="Picture 4" descr="Homepage i5 | i5PRME">
            <a:extLst>
              <a:ext uri="{FF2B5EF4-FFF2-40B4-BE49-F238E27FC236}">
                <a16:creationId xmlns:a16="http://schemas.microsoft.com/office/drawing/2014/main" id="{36309FA8-BC21-985F-2819-625DDE904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81" r="1886"/>
          <a:stretch>
            <a:fillRect/>
          </a:stretch>
        </p:blipFill>
        <p:spPr bwMode="auto">
          <a:xfrm>
            <a:off x="5818632" y="-1"/>
            <a:ext cx="6373368"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52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03214-3F08-5AC4-F37B-AB8C46BEDB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359C0E-F463-129D-2994-0F5395D2C22B}"/>
              </a:ext>
            </a:extLst>
          </p:cNvPr>
          <p:cNvSpPr>
            <a:spLocks noGrp="1"/>
          </p:cNvSpPr>
          <p:nvPr>
            <p:ph type="title"/>
          </p:nvPr>
        </p:nvSpPr>
        <p:spPr/>
        <p:txBody>
          <a:bodyPr/>
          <a:lstStyle/>
          <a:p>
            <a:r>
              <a:rPr lang="en-GB"/>
              <a:t>Definitive Card List (SDG 7)</a:t>
            </a:r>
            <a:br>
              <a:rPr lang="en-GB"/>
            </a:br>
            <a:r>
              <a:rPr lang="en-GB"/>
              <a:t>Affordable and Clean Energy</a:t>
            </a:r>
          </a:p>
        </p:txBody>
      </p:sp>
      <p:sp>
        <p:nvSpPr>
          <p:cNvPr id="3" name="Content Placeholder 2">
            <a:extLst>
              <a:ext uri="{FF2B5EF4-FFF2-40B4-BE49-F238E27FC236}">
                <a16:creationId xmlns:a16="http://schemas.microsoft.com/office/drawing/2014/main" id="{38AB663A-9A59-A104-5153-4C7FE44E2ACF}"/>
              </a:ext>
            </a:extLst>
          </p:cNvPr>
          <p:cNvSpPr>
            <a:spLocks noGrp="1"/>
          </p:cNvSpPr>
          <p:nvPr>
            <p:ph idx="1"/>
          </p:nvPr>
        </p:nvSpPr>
        <p:spPr/>
        <p:txBody>
          <a:bodyPr/>
          <a:lstStyle/>
          <a:p>
            <a:endParaRPr lang="en-GB"/>
          </a:p>
        </p:txBody>
      </p:sp>
      <p:graphicFrame>
        <p:nvGraphicFramePr>
          <p:cNvPr id="4" name="Content Placeholder 3">
            <a:extLst>
              <a:ext uri="{FF2B5EF4-FFF2-40B4-BE49-F238E27FC236}">
                <a16:creationId xmlns:a16="http://schemas.microsoft.com/office/drawing/2014/main" id="{5F30835B-9AD6-0C1B-8D72-0A905F7FE602}"/>
              </a:ext>
            </a:extLst>
          </p:cNvPr>
          <p:cNvGraphicFramePr>
            <a:graphicFrameLocks/>
          </p:cNvGraphicFramePr>
          <p:nvPr>
            <p:extLst>
              <p:ext uri="{D42A27DB-BD31-4B8C-83A1-F6EECF244321}">
                <p14:modId xmlns:p14="http://schemas.microsoft.com/office/powerpoint/2010/main" val="248734405"/>
              </p:ext>
            </p:extLst>
          </p:nvPr>
        </p:nvGraphicFramePr>
        <p:xfrm>
          <a:off x="838200" y="1825625"/>
          <a:ext cx="10515600" cy="4921250"/>
        </p:xfrm>
        <a:graphic>
          <a:graphicData uri="http://schemas.openxmlformats.org/drawingml/2006/table">
            <a:tbl>
              <a:tblPr firstRow="1" bandRow="1">
                <a:tableStyleId>{93296810-A885-4BE3-A3E7-6D5BEEA58F35}</a:tableStyleId>
              </a:tblPr>
              <a:tblGrid>
                <a:gridCol w="10515600">
                  <a:extLst>
                    <a:ext uri="{9D8B030D-6E8A-4147-A177-3AD203B41FA5}">
                      <a16:colId xmlns:a16="http://schemas.microsoft.com/office/drawing/2014/main" val="483555512"/>
                    </a:ext>
                  </a:extLst>
                </a:gridCol>
              </a:tblGrid>
              <a:tr h="370840">
                <a:tc>
                  <a:txBody>
                    <a:bodyPr/>
                    <a:lstStyle/>
                    <a:p>
                      <a:pPr algn="l" fontAlgn="b"/>
                      <a:r>
                        <a:rPr lang="en-GB" sz="1200" b="1" u="none" strike="noStrike">
                          <a:solidFill>
                            <a:srgbClr val="000000"/>
                          </a:solidFill>
                          <a:effectLst/>
                        </a:rPr>
                        <a:t>Action Description</a:t>
                      </a:r>
                      <a:endParaRPr lang="en-GB" sz="1200" b="1"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845619927"/>
                  </a:ext>
                </a:extLst>
              </a:tr>
              <a:tr h="370840">
                <a:tc>
                  <a:txBody>
                    <a:bodyPr/>
                    <a:lstStyle/>
                    <a:p>
                      <a:pPr algn="l" fontAlgn="b"/>
                      <a:r>
                        <a:rPr lang="en-US" sz="1200" b="0" u="none" strike="noStrike">
                          <a:solidFill>
                            <a:srgbClr val="000000"/>
                          </a:solidFill>
                          <a:effectLst/>
                        </a:rPr>
                        <a:t>Cover cooking pans with a lid. It reduces the amount of energy required to boil water by 75%</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582921086"/>
                  </a:ext>
                </a:extLst>
              </a:tr>
              <a:tr h="370840">
                <a:tc>
                  <a:txBody>
                    <a:bodyPr/>
                    <a:lstStyle/>
                    <a:p>
                      <a:pPr algn="l" fontAlgn="b"/>
                      <a:r>
                        <a:rPr lang="en-US" sz="1200" b="0" u="none" strike="noStrike">
                          <a:solidFill>
                            <a:srgbClr val="000000"/>
                          </a:solidFill>
                          <a:effectLst/>
                        </a:rPr>
                        <a:t>Turn off electronic equipment, such as TVs and computers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3813437"/>
                  </a:ext>
                </a:extLst>
              </a:tr>
              <a:tr h="370840">
                <a:tc>
                  <a:txBody>
                    <a:bodyPr/>
                    <a:lstStyle/>
                    <a:p>
                      <a:pPr algn="l" fontAlgn="b"/>
                      <a:r>
                        <a:rPr lang="en-US" sz="1200" b="0" u="none" strike="noStrike" dirty="0">
                          <a:solidFill>
                            <a:srgbClr val="000000"/>
                          </a:solidFill>
                          <a:effectLst/>
                        </a:rPr>
                        <a:t>Turn lights off in rooms that aren't being used. When you switch off lights even for a few seconds, it saves more energy than it takes for the light to start up, regardless of the bulb type. </a:t>
                      </a:r>
                      <a:endParaRPr lang="en-US" sz="1200" b="0"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556644846"/>
                  </a:ext>
                </a:extLst>
              </a:tr>
              <a:tr h="370840">
                <a:tc>
                  <a:txBody>
                    <a:bodyPr/>
                    <a:lstStyle/>
                    <a:p>
                      <a:pPr algn="l" fontAlgn="b"/>
                      <a:r>
                        <a:rPr lang="en-US" sz="1200" b="0" u="none" strike="noStrike">
                          <a:solidFill>
                            <a:srgbClr val="000000"/>
                          </a:solidFill>
                          <a:effectLst/>
                        </a:rPr>
                        <a:t>Use energy-efficient lightbulbs and set your household appliances on low-energy settings.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583354496"/>
                  </a:ext>
                </a:extLst>
              </a:tr>
              <a:tr h="370840">
                <a:tc>
                  <a:txBody>
                    <a:bodyPr/>
                    <a:lstStyle/>
                    <a:p>
                      <a:pPr algn="l" fontAlgn="b"/>
                      <a:r>
                        <a:rPr lang="en-US" sz="1200" b="0" u="none" strike="noStrike">
                          <a:solidFill>
                            <a:srgbClr val="000000"/>
                          </a:solidFill>
                          <a:effectLst/>
                        </a:rPr>
                        <a:t>Only fill the kettle to the amount of water needed.</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295161960"/>
                  </a:ext>
                </a:extLst>
              </a:tr>
              <a:tr h="370840">
                <a:tc>
                  <a:txBody>
                    <a:bodyPr/>
                    <a:lstStyle/>
                    <a:p>
                      <a:pPr algn="l" fontAlgn="b"/>
                      <a:r>
                        <a:rPr lang="en-US" sz="1200" b="0" u="none" strike="noStrike">
                          <a:solidFill>
                            <a:srgbClr val="000000"/>
                          </a:solidFill>
                          <a:effectLst/>
                        </a:rPr>
                        <a:t>Consider switching to a green energy provider</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000517692"/>
                  </a:ext>
                </a:extLst>
              </a:tr>
              <a:tr h="370840">
                <a:tc>
                  <a:txBody>
                    <a:bodyPr/>
                    <a:lstStyle/>
                    <a:p>
                      <a:pPr algn="l" fontAlgn="b"/>
                      <a:r>
                        <a:rPr lang="en-US" sz="1200" b="0" u="none" strike="noStrike">
                          <a:solidFill>
                            <a:srgbClr val="000000"/>
                          </a:solidFill>
                          <a:effectLst/>
                        </a:rPr>
                        <a:t>Inform yourself about where your electricity comes from and how it is produced</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988646981"/>
                  </a:ext>
                </a:extLst>
              </a:tr>
              <a:tr h="370840">
                <a:tc>
                  <a:txBody>
                    <a:bodyPr/>
                    <a:lstStyle/>
                    <a:p>
                      <a:pPr algn="l" fontAlgn="b"/>
                      <a:r>
                        <a:rPr lang="en-US" sz="1200" b="0" u="none" strike="noStrike">
                          <a:solidFill>
                            <a:srgbClr val="000000"/>
                          </a:solidFill>
                          <a:effectLst/>
                        </a:rPr>
                        <a:t>Install a solar panel for your home</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58632155"/>
                  </a:ext>
                </a:extLst>
              </a:tr>
              <a:tr h="370840">
                <a:tc>
                  <a:txBody>
                    <a:bodyPr/>
                    <a:lstStyle/>
                    <a:p>
                      <a:pPr algn="l" fontAlgn="b"/>
                      <a:r>
                        <a:rPr lang="en-US" sz="1200" b="0" u="none" strike="noStrike">
                          <a:solidFill>
                            <a:srgbClr val="000000"/>
                          </a:solidFill>
                          <a:effectLst/>
                        </a:rPr>
                        <a:t>Be aware of the energy your home consumes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769890498"/>
                  </a:ext>
                </a:extLst>
              </a:tr>
              <a:tr h="370840">
                <a:tc>
                  <a:txBody>
                    <a:bodyPr/>
                    <a:lstStyle/>
                    <a:p>
                      <a:pPr algn="l" fontAlgn="b"/>
                      <a:r>
                        <a:rPr lang="en-US" sz="1200" b="0" u="none" strike="noStrike">
                          <a:solidFill>
                            <a:srgbClr val="000000"/>
                          </a:solidFill>
                          <a:effectLst/>
                        </a:rPr>
                        <a:t>1.2 billion people live without electricity and nearly 40% of the world's population do not have access to cooking fuels. Advocate for more policy discussions around "energy poverty" to reduce the consumption and support NGOs striving to reduce this number</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60448293"/>
                  </a:ext>
                </a:extLst>
              </a:tr>
              <a:tr h="370840">
                <a:tc>
                  <a:txBody>
                    <a:bodyPr/>
                    <a:lstStyle/>
                    <a:p>
                      <a:pPr algn="l" fontAlgn="b"/>
                      <a:r>
                        <a:rPr lang="en-US" sz="1200" b="0" u="none" strike="noStrike">
                          <a:solidFill>
                            <a:srgbClr val="000000"/>
                          </a:solidFill>
                          <a:effectLst/>
                        </a:rPr>
                        <a:t>If you can, commit to non-CO2 emitting ways of transportation. Can you walk or bike to work?</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07644159"/>
                  </a:ext>
                </a:extLst>
              </a:tr>
              <a:tr h="370840">
                <a:tc>
                  <a:txBody>
                    <a:bodyPr/>
                    <a:lstStyle/>
                    <a:p>
                      <a:pPr algn="l" fontAlgn="b"/>
                      <a:r>
                        <a:rPr lang="en-US" sz="1200" b="0" u="none" strike="noStrike" dirty="0">
                          <a:solidFill>
                            <a:srgbClr val="000000"/>
                          </a:solidFill>
                          <a:effectLst/>
                        </a:rPr>
                        <a:t>Consumer from businesses that introduce projects towards the transition from fossil fuel to zero carbon use and production</a:t>
                      </a:r>
                      <a:endParaRPr lang="en-US" sz="1200" b="0"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784339720"/>
                  </a:ext>
                </a:extLst>
              </a:tr>
            </a:tbl>
          </a:graphicData>
        </a:graphic>
      </p:graphicFrame>
    </p:spTree>
    <p:extLst>
      <p:ext uri="{BB962C8B-B14F-4D97-AF65-F5344CB8AC3E}">
        <p14:creationId xmlns:p14="http://schemas.microsoft.com/office/powerpoint/2010/main" val="2168168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65F48-B5EE-26CB-2C8E-364D4B086B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0964A6-BE56-6326-262B-777A17EFE95E}"/>
              </a:ext>
            </a:extLst>
          </p:cNvPr>
          <p:cNvSpPr>
            <a:spLocks noGrp="1"/>
          </p:cNvSpPr>
          <p:nvPr>
            <p:ph type="title"/>
          </p:nvPr>
        </p:nvSpPr>
        <p:spPr/>
        <p:txBody>
          <a:bodyPr/>
          <a:lstStyle/>
          <a:p>
            <a:r>
              <a:rPr lang="en-GB"/>
              <a:t>Definitive Card List (SDG 8)</a:t>
            </a:r>
            <a:br>
              <a:rPr lang="en-GB"/>
            </a:br>
            <a:r>
              <a:rPr lang="en-GB"/>
              <a:t>Decent Work and Economic Growth</a:t>
            </a:r>
          </a:p>
        </p:txBody>
      </p:sp>
      <p:sp>
        <p:nvSpPr>
          <p:cNvPr id="3" name="Content Placeholder 2">
            <a:extLst>
              <a:ext uri="{FF2B5EF4-FFF2-40B4-BE49-F238E27FC236}">
                <a16:creationId xmlns:a16="http://schemas.microsoft.com/office/drawing/2014/main" id="{BC30084B-4D1B-D78D-948B-F393EA1B4B30}"/>
              </a:ext>
            </a:extLst>
          </p:cNvPr>
          <p:cNvSpPr>
            <a:spLocks noGrp="1"/>
          </p:cNvSpPr>
          <p:nvPr>
            <p:ph idx="1"/>
          </p:nvPr>
        </p:nvSpPr>
        <p:spPr/>
        <p:txBody>
          <a:bodyPr/>
          <a:lstStyle/>
          <a:p>
            <a:endParaRPr lang="en-GB"/>
          </a:p>
        </p:txBody>
      </p:sp>
      <p:graphicFrame>
        <p:nvGraphicFramePr>
          <p:cNvPr id="4" name="Content Placeholder 3">
            <a:extLst>
              <a:ext uri="{FF2B5EF4-FFF2-40B4-BE49-F238E27FC236}">
                <a16:creationId xmlns:a16="http://schemas.microsoft.com/office/drawing/2014/main" id="{EFB01ADE-639E-F927-2AF0-1DBD64F901D4}"/>
              </a:ext>
            </a:extLst>
          </p:cNvPr>
          <p:cNvGraphicFramePr>
            <a:graphicFrameLocks/>
          </p:cNvGraphicFramePr>
          <p:nvPr>
            <p:extLst>
              <p:ext uri="{D42A27DB-BD31-4B8C-83A1-F6EECF244321}">
                <p14:modId xmlns:p14="http://schemas.microsoft.com/office/powerpoint/2010/main" val="4111226654"/>
              </p:ext>
            </p:extLst>
          </p:nvPr>
        </p:nvGraphicFramePr>
        <p:xfrm>
          <a:off x="838200" y="1825625"/>
          <a:ext cx="10515600" cy="4921250"/>
        </p:xfrm>
        <a:graphic>
          <a:graphicData uri="http://schemas.openxmlformats.org/drawingml/2006/table">
            <a:tbl>
              <a:tblPr firstRow="1" bandRow="1">
                <a:tableStyleId>{93296810-A885-4BE3-A3E7-6D5BEEA58F35}</a:tableStyleId>
              </a:tblPr>
              <a:tblGrid>
                <a:gridCol w="10515600">
                  <a:extLst>
                    <a:ext uri="{9D8B030D-6E8A-4147-A177-3AD203B41FA5}">
                      <a16:colId xmlns:a16="http://schemas.microsoft.com/office/drawing/2014/main" val="483555512"/>
                    </a:ext>
                  </a:extLst>
                </a:gridCol>
              </a:tblGrid>
              <a:tr h="370840">
                <a:tc>
                  <a:txBody>
                    <a:bodyPr/>
                    <a:lstStyle/>
                    <a:p>
                      <a:pPr algn="l" fontAlgn="b"/>
                      <a:r>
                        <a:rPr lang="en-GB" sz="1200" b="1" u="none" strike="noStrike">
                          <a:solidFill>
                            <a:srgbClr val="000000"/>
                          </a:solidFill>
                          <a:effectLst/>
                        </a:rPr>
                        <a:t>Action Description</a:t>
                      </a:r>
                      <a:endParaRPr lang="en-GB" sz="1200" b="1"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845619927"/>
                  </a:ext>
                </a:extLst>
              </a:tr>
              <a:tr h="370840">
                <a:tc>
                  <a:txBody>
                    <a:bodyPr/>
                    <a:lstStyle/>
                    <a:p>
                      <a:pPr algn="l" fontAlgn="b"/>
                      <a:r>
                        <a:rPr lang="en-US" sz="1200" b="0" u="none" strike="noStrike">
                          <a:solidFill>
                            <a:srgbClr val="000000"/>
                          </a:solidFill>
                          <a:effectLst/>
                        </a:rPr>
                        <a:t>Provide stability. Empower young professionals to grow into their positions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582921086"/>
                  </a:ext>
                </a:extLst>
              </a:tr>
              <a:tr h="370840">
                <a:tc>
                  <a:txBody>
                    <a:bodyPr/>
                    <a:lstStyle/>
                    <a:p>
                      <a:pPr algn="l" fontAlgn="b"/>
                      <a:r>
                        <a:rPr lang="en-US" sz="1200" b="0" u="none" strike="noStrike">
                          <a:solidFill>
                            <a:srgbClr val="000000"/>
                          </a:solidFill>
                          <a:effectLst/>
                        </a:rPr>
                        <a:t>Provide incentives for hard work. People respond to a reward system</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3813437"/>
                  </a:ext>
                </a:extLst>
              </a:tr>
              <a:tr h="370840">
                <a:tc>
                  <a:txBody>
                    <a:bodyPr/>
                    <a:lstStyle/>
                    <a:p>
                      <a:pPr algn="l" fontAlgn="b"/>
                      <a:r>
                        <a:rPr lang="en-GB" sz="1200" b="0" u="none" strike="noStrike">
                          <a:solidFill>
                            <a:srgbClr val="000000"/>
                          </a:solidFill>
                          <a:effectLst/>
                        </a:rPr>
                        <a:t>Ensure safe working conditions</a:t>
                      </a:r>
                      <a:endParaRPr lang="en-GB"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556644846"/>
                  </a:ext>
                </a:extLst>
              </a:tr>
              <a:tr h="370840">
                <a:tc>
                  <a:txBody>
                    <a:bodyPr/>
                    <a:lstStyle/>
                    <a:p>
                      <a:pPr algn="l" fontAlgn="b"/>
                      <a:r>
                        <a:rPr lang="en-US" sz="1200" b="0" u="none" strike="noStrike">
                          <a:solidFill>
                            <a:srgbClr val="000000"/>
                          </a:solidFill>
                          <a:effectLst/>
                        </a:rPr>
                        <a:t>Make people aware of the fact that climate change will have economic consequences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583354496"/>
                  </a:ext>
                </a:extLst>
              </a:tr>
              <a:tr h="370840">
                <a:tc>
                  <a:txBody>
                    <a:bodyPr/>
                    <a:lstStyle/>
                    <a:p>
                      <a:pPr algn="l" fontAlgn="b"/>
                      <a:r>
                        <a:rPr lang="en-US" sz="1200" b="0" u="none" strike="noStrike">
                          <a:solidFill>
                            <a:srgbClr val="000000"/>
                          </a:solidFill>
                          <a:effectLst/>
                        </a:rPr>
                        <a:t>Buy products from companies with a lower carbon footprint</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295161960"/>
                  </a:ext>
                </a:extLst>
              </a:tr>
              <a:tr h="370840">
                <a:tc>
                  <a:txBody>
                    <a:bodyPr/>
                    <a:lstStyle/>
                    <a:p>
                      <a:pPr algn="l" fontAlgn="b"/>
                      <a:r>
                        <a:rPr lang="en-GB" sz="1200" b="0" u="none" strike="noStrike">
                          <a:solidFill>
                            <a:srgbClr val="000000"/>
                          </a:solidFill>
                          <a:effectLst/>
                        </a:rPr>
                        <a:t>Advocate for corporate social responsibility</a:t>
                      </a:r>
                      <a:endParaRPr lang="en-GB"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000517692"/>
                  </a:ext>
                </a:extLst>
              </a:tr>
              <a:tr h="370840">
                <a:tc>
                  <a:txBody>
                    <a:bodyPr/>
                    <a:lstStyle/>
                    <a:p>
                      <a:pPr algn="l" fontAlgn="b"/>
                      <a:r>
                        <a:rPr lang="en-US" sz="1200" b="0" u="none" strike="noStrike">
                          <a:solidFill>
                            <a:srgbClr val="000000"/>
                          </a:solidFill>
                          <a:effectLst/>
                        </a:rPr>
                        <a:t>Consume fair-trade product, which ensure more ethical and equal standards of production and distribution to help develoing countries.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988646981"/>
                  </a:ext>
                </a:extLst>
              </a:tr>
              <a:tr h="370840">
                <a:tc>
                  <a:txBody>
                    <a:bodyPr/>
                    <a:lstStyle/>
                    <a:p>
                      <a:pPr algn="l" fontAlgn="b"/>
                      <a:r>
                        <a:rPr lang="en-US" sz="1200" b="0" u="none" strike="noStrike">
                          <a:solidFill>
                            <a:srgbClr val="000000"/>
                          </a:solidFill>
                          <a:effectLst/>
                        </a:rPr>
                        <a:t>Learn about initiatives that promote inclusive economic growth</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58632155"/>
                  </a:ext>
                </a:extLst>
              </a:tr>
              <a:tr h="370840">
                <a:tc>
                  <a:txBody>
                    <a:bodyPr/>
                    <a:lstStyle/>
                    <a:p>
                      <a:pPr algn="l" fontAlgn="b"/>
                      <a:r>
                        <a:rPr lang="en-US" sz="1200" b="0" u="none" strike="noStrike">
                          <a:solidFill>
                            <a:srgbClr val="000000"/>
                          </a:solidFill>
                          <a:effectLst/>
                        </a:rPr>
                        <a:t>Discourage the requirement of indicating name, origin and photo in professional work applications, to ensure recruitment is unbiased and exclusively based on qualities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769890498"/>
                  </a:ext>
                </a:extLst>
              </a:tr>
              <a:tr h="370840">
                <a:tc>
                  <a:txBody>
                    <a:bodyPr/>
                    <a:lstStyle/>
                    <a:p>
                      <a:pPr algn="l" fontAlgn="b"/>
                      <a:r>
                        <a:rPr lang="en-US" sz="1200" b="0" u="none" strike="noStrike">
                          <a:solidFill>
                            <a:srgbClr val="000000"/>
                          </a:solidFill>
                          <a:effectLst/>
                        </a:rPr>
                        <a:t>Promote multicultural dialogue in your workspace</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60448293"/>
                  </a:ext>
                </a:extLst>
              </a:tr>
              <a:tr h="370840">
                <a:tc>
                  <a:txBody>
                    <a:bodyPr/>
                    <a:lstStyle/>
                    <a:p>
                      <a:pPr algn="l" fontAlgn="b"/>
                      <a:r>
                        <a:rPr lang="en-US" sz="1200" b="0" u="none" strike="noStrike">
                          <a:solidFill>
                            <a:srgbClr val="000000"/>
                          </a:solidFill>
                          <a:effectLst/>
                        </a:rPr>
                        <a:t>Provide opportunities for people to retrain professionally when their previous job becomes obsolete. Technical innovation leaves a significant number of people behind</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07644159"/>
                  </a:ext>
                </a:extLst>
              </a:tr>
              <a:tr h="370840">
                <a:tc>
                  <a:txBody>
                    <a:bodyPr/>
                    <a:lstStyle/>
                    <a:p>
                      <a:pPr algn="l" fontAlgn="b"/>
                      <a:r>
                        <a:rPr lang="en-US" sz="1200" b="0" u="none" strike="noStrike" dirty="0">
                          <a:solidFill>
                            <a:srgbClr val="000000"/>
                          </a:solidFill>
                          <a:effectLst/>
                        </a:rPr>
                        <a:t>Respect and advocate for fair maternity and paternity leave conditions</a:t>
                      </a:r>
                      <a:endParaRPr lang="en-US" sz="1200" b="0"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784339720"/>
                  </a:ext>
                </a:extLst>
              </a:tr>
            </a:tbl>
          </a:graphicData>
        </a:graphic>
      </p:graphicFrame>
    </p:spTree>
    <p:extLst>
      <p:ext uri="{BB962C8B-B14F-4D97-AF65-F5344CB8AC3E}">
        <p14:creationId xmlns:p14="http://schemas.microsoft.com/office/powerpoint/2010/main" val="4275390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EFFDB-4356-B713-0D87-7D59F695A7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56794A-B403-F16D-B03A-C8AA3860757E}"/>
              </a:ext>
            </a:extLst>
          </p:cNvPr>
          <p:cNvSpPr>
            <a:spLocks noGrp="1"/>
          </p:cNvSpPr>
          <p:nvPr>
            <p:ph type="title"/>
          </p:nvPr>
        </p:nvSpPr>
        <p:spPr/>
        <p:txBody>
          <a:bodyPr/>
          <a:lstStyle/>
          <a:p>
            <a:r>
              <a:rPr lang="en-GB"/>
              <a:t>Definitive Card List (SDG 9)</a:t>
            </a:r>
            <a:br>
              <a:rPr lang="en-GB"/>
            </a:br>
            <a:r>
              <a:rPr lang="en-GB"/>
              <a:t>Industry, Innovation and Infrastructure</a:t>
            </a:r>
          </a:p>
        </p:txBody>
      </p:sp>
      <p:sp>
        <p:nvSpPr>
          <p:cNvPr id="3" name="Content Placeholder 2">
            <a:extLst>
              <a:ext uri="{FF2B5EF4-FFF2-40B4-BE49-F238E27FC236}">
                <a16:creationId xmlns:a16="http://schemas.microsoft.com/office/drawing/2014/main" id="{B89D9DBA-0B61-70D3-B04B-28CE23E8199F}"/>
              </a:ext>
            </a:extLst>
          </p:cNvPr>
          <p:cNvSpPr>
            <a:spLocks noGrp="1"/>
          </p:cNvSpPr>
          <p:nvPr>
            <p:ph idx="1"/>
          </p:nvPr>
        </p:nvSpPr>
        <p:spPr/>
        <p:txBody>
          <a:bodyPr/>
          <a:lstStyle/>
          <a:p>
            <a:endParaRPr lang="en-GB"/>
          </a:p>
        </p:txBody>
      </p:sp>
      <p:graphicFrame>
        <p:nvGraphicFramePr>
          <p:cNvPr id="4" name="Content Placeholder 3">
            <a:extLst>
              <a:ext uri="{FF2B5EF4-FFF2-40B4-BE49-F238E27FC236}">
                <a16:creationId xmlns:a16="http://schemas.microsoft.com/office/drawing/2014/main" id="{EB4676B4-B55A-7913-B434-19410E46400E}"/>
              </a:ext>
            </a:extLst>
          </p:cNvPr>
          <p:cNvGraphicFramePr>
            <a:graphicFrameLocks/>
          </p:cNvGraphicFramePr>
          <p:nvPr>
            <p:extLst>
              <p:ext uri="{D42A27DB-BD31-4B8C-83A1-F6EECF244321}">
                <p14:modId xmlns:p14="http://schemas.microsoft.com/office/powerpoint/2010/main" val="3189463026"/>
              </p:ext>
            </p:extLst>
          </p:nvPr>
        </p:nvGraphicFramePr>
        <p:xfrm>
          <a:off x="838200" y="1825625"/>
          <a:ext cx="10515600" cy="4871085"/>
        </p:xfrm>
        <a:graphic>
          <a:graphicData uri="http://schemas.openxmlformats.org/drawingml/2006/table">
            <a:tbl>
              <a:tblPr firstRow="1" bandRow="1">
                <a:tableStyleId>{93296810-A885-4BE3-A3E7-6D5BEEA58F35}</a:tableStyleId>
              </a:tblPr>
              <a:tblGrid>
                <a:gridCol w="10515600">
                  <a:extLst>
                    <a:ext uri="{9D8B030D-6E8A-4147-A177-3AD203B41FA5}">
                      <a16:colId xmlns:a16="http://schemas.microsoft.com/office/drawing/2014/main" val="483555512"/>
                    </a:ext>
                  </a:extLst>
                </a:gridCol>
              </a:tblGrid>
              <a:tr h="370840">
                <a:tc>
                  <a:txBody>
                    <a:bodyPr/>
                    <a:lstStyle/>
                    <a:p>
                      <a:pPr algn="l" fontAlgn="b"/>
                      <a:r>
                        <a:rPr lang="en-GB" sz="1200" b="1" u="none" strike="noStrike" dirty="0">
                          <a:solidFill>
                            <a:srgbClr val="000000"/>
                          </a:solidFill>
                          <a:effectLst/>
                        </a:rPr>
                        <a:t>Action Description</a:t>
                      </a:r>
                      <a:endParaRPr lang="en-GB" sz="1200" b="1"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845619927"/>
                  </a:ext>
                </a:extLst>
              </a:tr>
              <a:tr h="370840">
                <a:tc>
                  <a:txBody>
                    <a:bodyPr/>
                    <a:lstStyle/>
                    <a:p>
                      <a:pPr algn="l" fontAlgn="b"/>
                      <a:r>
                        <a:rPr lang="en-GB" sz="1200" b="0" u="none" strike="noStrike">
                          <a:solidFill>
                            <a:srgbClr val="000000"/>
                          </a:solidFill>
                          <a:effectLst/>
                        </a:rPr>
                        <a:t>Encourage sustainable infrastructure with efficient resources and environmentally friendly technologies</a:t>
                      </a:r>
                      <a:endParaRPr lang="en-GB"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582921086"/>
                  </a:ext>
                </a:extLst>
              </a:tr>
              <a:tr h="370840">
                <a:tc>
                  <a:txBody>
                    <a:bodyPr/>
                    <a:lstStyle/>
                    <a:p>
                      <a:pPr algn="l" fontAlgn="b"/>
                      <a:r>
                        <a:rPr lang="en-US" sz="1200" b="0" u="none" strike="noStrike">
                          <a:solidFill>
                            <a:srgbClr val="000000"/>
                          </a:solidFill>
                          <a:effectLst/>
                        </a:rPr>
                        <a:t>Keep up to date with the latest technologies and innovation</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3813437"/>
                  </a:ext>
                </a:extLst>
              </a:tr>
              <a:tr h="370840">
                <a:tc>
                  <a:txBody>
                    <a:bodyPr/>
                    <a:lstStyle/>
                    <a:p>
                      <a:pPr algn="l" fontAlgn="b"/>
                      <a:r>
                        <a:rPr lang="en-US" sz="1200" b="0" u="none" strike="noStrike">
                          <a:solidFill>
                            <a:srgbClr val="000000"/>
                          </a:solidFill>
                          <a:effectLst/>
                        </a:rPr>
                        <a:t>Don't throw away, give away. Upgrading our electronic gadgets is inevitable, but often our gadgets are still in good working condition. Pass on your old working devices or recycle as certain parts can be recovered. </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556644846"/>
                  </a:ext>
                </a:extLst>
              </a:tr>
              <a:tr h="370840">
                <a:tc>
                  <a:txBody>
                    <a:bodyPr/>
                    <a:lstStyle/>
                    <a:p>
                      <a:pPr algn="l" fontAlgn="b"/>
                      <a:r>
                        <a:rPr lang="en-US" sz="1200" b="0" u="none" strike="noStrike">
                          <a:solidFill>
                            <a:srgbClr val="000000"/>
                          </a:solidFill>
                          <a:effectLst/>
                        </a:rPr>
                        <a:t>Support green startups in your city</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583354496"/>
                  </a:ext>
                </a:extLst>
              </a:tr>
              <a:tr h="370840">
                <a:tc>
                  <a:txBody>
                    <a:bodyPr/>
                    <a:lstStyle/>
                    <a:p>
                      <a:pPr algn="l" fontAlgn="b"/>
                      <a:r>
                        <a:rPr lang="en-GB" sz="1200" b="0" u="none" strike="noStrike">
                          <a:solidFill>
                            <a:srgbClr val="000000"/>
                          </a:solidFill>
                          <a:effectLst/>
                        </a:rPr>
                        <a:t>Assess your carbon footprint</a:t>
                      </a:r>
                      <a:endParaRPr lang="en-GB"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295161960"/>
                  </a:ext>
                </a:extLst>
              </a:tr>
              <a:tr h="370840">
                <a:tc>
                  <a:txBody>
                    <a:bodyPr/>
                    <a:lstStyle/>
                    <a:p>
                      <a:pPr algn="l" fontAlgn="b"/>
                      <a:r>
                        <a:rPr lang="en-US" sz="1200" b="0" u="none" strike="noStrike">
                          <a:solidFill>
                            <a:srgbClr val="000000"/>
                          </a:solidFill>
                          <a:effectLst/>
                        </a:rPr>
                        <a:t>Think entrepreneurially, your next idea could help. Believe in it.</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000517692"/>
                  </a:ext>
                </a:extLst>
              </a:tr>
              <a:tr h="370840">
                <a:tc>
                  <a:txBody>
                    <a:bodyPr/>
                    <a:lstStyle/>
                    <a:p>
                      <a:pPr algn="l" fontAlgn="b"/>
                      <a:r>
                        <a:rPr lang="en-US" sz="1200" b="0" u="none" strike="noStrike">
                          <a:solidFill>
                            <a:srgbClr val="000000"/>
                          </a:solidFill>
                          <a:effectLst/>
                        </a:rPr>
                        <a:t>In order to improve your city's air quality, turn empty rooftops into green spaces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988646981"/>
                  </a:ext>
                </a:extLst>
              </a:tr>
              <a:tr h="370840">
                <a:tc>
                  <a:txBody>
                    <a:bodyPr/>
                    <a:lstStyle/>
                    <a:p>
                      <a:pPr algn="l" fontAlgn="b"/>
                      <a:r>
                        <a:rPr lang="en-US" sz="1200" b="0" u="none" strike="noStrike">
                          <a:solidFill>
                            <a:srgbClr val="000000"/>
                          </a:solidFill>
                          <a:effectLst/>
                        </a:rPr>
                        <a:t>Support university digital access to co-operation for the 3.6 billion people who remain off-line</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58632155"/>
                  </a:ext>
                </a:extLst>
              </a:tr>
              <a:tr h="370840">
                <a:tc>
                  <a:txBody>
                    <a:bodyPr/>
                    <a:lstStyle/>
                    <a:p>
                      <a:pPr algn="l" fontAlgn="b"/>
                      <a:r>
                        <a:rPr lang="en-US" sz="1200" b="0" u="none" strike="noStrike">
                          <a:solidFill>
                            <a:srgbClr val="000000"/>
                          </a:solidFill>
                          <a:effectLst/>
                        </a:rPr>
                        <a:t>Consider backing students' projects and ideas that contribut eto sustainable development. Innovation starts with youth</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769890498"/>
                  </a:ext>
                </a:extLst>
              </a:tr>
              <a:tr h="370840">
                <a:tc>
                  <a:txBody>
                    <a:bodyPr/>
                    <a:lstStyle/>
                    <a:p>
                      <a:pPr algn="l" fontAlgn="b"/>
                      <a:r>
                        <a:rPr lang="en-US" sz="1200" b="0" u="none" strike="noStrike">
                          <a:solidFill>
                            <a:srgbClr val="000000"/>
                          </a:solidFill>
                          <a:effectLst/>
                        </a:rPr>
                        <a:t>Be informed about sustainable finance and try adopting it into your daily life</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60448293"/>
                  </a:ext>
                </a:extLst>
              </a:tr>
              <a:tr h="370840">
                <a:tc>
                  <a:txBody>
                    <a:bodyPr/>
                    <a:lstStyle/>
                    <a:p>
                      <a:pPr algn="l" fontAlgn="b"/>
                      <a:r>
                        <a:rPr lang="en-US" sz="1200" b="0" u="none" strike="noStrike">
                          <a:solidFill>
                            <a:srgbClr val="000000"/>
                          </a:solidFill>
                          <a:effectLst/>
                        </a:rPr>
                        <a:t>Not all products are ethically produced and may feed into growing global inequalities. Inform yourself about the origins of the products you buy</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07644159"/>
                  </a:ext>
                </a:extLst>
              </a:tr>
              <a:tr h="370840">
                <a:tc>
                  <a:txBody>
                    <a:bodyPr/>
                    <a:lstStyle/>
                    <a:p>
                      <a:pPr algn="l" fontAlgn="b"/>
                      <a:r>
                        <a:rPr lang="en-US" sz="1200" b="0" u="none" strike="noStrike" dirty="0">
                          <a:solidFill>
                            <a:srgbClr val="000000"/>
                          </a:solidFill>
                          <a:effectLst/>
                        </a:rPr>
                        <a:t>Share your knowledge on the use of the internet or other digital tools to promote access to new technologies</a:t>
                      </a:r>
                      <a:endParaRPr lang="en-US" sz="1200" b="0"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784339720"/>
                  </a:ext>
                </a:extLst>
              </a:tr>
            </a:tbl>
          </a:graphicData>
        </a:graphic>
      </p:graphicFrame>
    </p:spTree>
    <p:extLst>
      <p:ext uri="{BB962C8B-B14F-4D97-AF65-F5344CB8AC3E}">
        <p14:creationId xmlns:p14="http://schemas.microsoft.com/office/powerpoint/2010/main" val="3254936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EB888-201C-F82A-3B38-5A0CFAB6B6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84EE65-1AE4-C740-446F-B323D4E16A20}"/>
              </a:ext>
            </a:extLst>
          </p:cNvPr>
          <p:cNvSpPr>
            <a:spLocks noGrp="1"/>
          </p:cNvSpPr>
          <p:nvPr>
            <p:ph type="title"/>
          </p:nvPr>
        </p:nvSpPr>
        <p:spPr/>
        <p:txBody>
          <a:bodyPr/>
          <a:lstStyle/>
          <a:p>
            <a:r>
              <a:rPr lang="en-GB"/>
              <a:t>Definitive Card List (SDG 10)</a:t>
            </a:r>
            <a:br>
              <a:rPr lang="en-GB"/>
            </a:br>
            <a:r>
              <a:rPr lang="en-GB"/>
              <a:t>Reduced Inequalities</a:t>
            </a:r>
          </a:p>
        </p:txBody>
      </p:sp>
      <p:sp>
        <p:nvSpPr>
          <p:cNvPr id="3" name="Content Placeholder 2">
            <a:extLst>
              <a:ext uri="{FF2B5EF4-FFF2-40B4-BE49-F238E27FC236}">
                <a16:creationId xmlns:a16="http://schemas.microsoft.com/office/drawing/2014/main" id="{0E4301CF-EBCC-77EC-3C43-3C51DAA53E83}"/>
              </a:ext>
            </a:extLst>
          </p:cNvPr>
          <p:cNvSpPr>
            <a:spLocks noGrp="1"/>
          </p:cNvSpPr>
          <p:nvPr>
            <p:ph idx="1"/>
          </p:nvPr>
        </p:nvSpPr>
        <p:spPr/>
        <p:txBody>
          <a:bodyPr/>
          <a:lstStyle/>
          <a:p>
            <a:endParaRPr lang="en-GB"/>
          </a:p>
        </p:txBody>
      </p:sp>
      <p:graphicFrame>
        <p:nvGraphicFramePr>
          <p:cNvPr id="4" name="Content Placeholder 3">
            <a:extLst>
              <a:ext uri="{FF2B5EF4-FFF2-40B4-BE49-F238E27FC236}">
                <a16:creationId xmlns:a16="http://schemas.microsoft.com/office/drawing/2014/main" id="{09D26480-9653-CC21-73DC-0B984117F116}"/>
              </a:ext>
            </a:extLst>
          </p:cNvPr>
          <p:cNvGraphicFramePr>
            <a:graphicFrameLocks/>
          </p:cNvGraphicFramePr>
          <p:nvPr>
            <p:extLst>
              <p:ext uri="{D42A27DB-BD31-4B8C-83A1-F6EECF244321}">
                <p14:modId xmlns:p14="http://schemas.microsoft.com/office/powerpoint/2010/main" val="1930505028"/>
              </p:ext>
            </p:extLst>
          </p:nvPr>
        </p:nvGraphicFramePr>
        <p:xfrm>
          <a:off x="838200" y="1825625"/>
          <a:ext cx="10515600" cy="4871085"/>
        </p:xfrm>
        <a:graphic>
          <a:graphicData uri="http://schemas.openxmlformats.org/drawingml/2006/table">
            <a:tbl>
              <a:tblPr firstRow="1" bandRow="1">
                <a:tableStyleId>{93296810-A885-4BE3-A3E7-6D5BEEA58F35}</a:tableStyleId>
              </a:tblPr>
              <a:tblGrid>
                <a:gridCol w="10515600">
                  <a:extLst>
                    <a:ext uri="{9D8B030D-6E8A-4147-A177-3AD203B41FA5}">
                      <a16:colId xmlns:a16="http://schemas.microsoft.com/office/drawing/2014/main" val="483555512"/>
                    </a:ext>
                  </a:extLst>
                </a:gridCol>
              </a:tblGrid>
              <a:tr h="370840">
                <a:tc>
                  <a:txBody>
                    <a:bodyPr/>
                    <a:lstStyle/>
                    <a:p>
                      <a:pPr algn="l" fontAlgn="b"/>
                      <a:r>
                        <a:rPr lang="en-GB" sz="1200" b="1" u="none" strike="noStrike">
                          <a:solidFill>
                            <a:srgbClr val="000000"/>
                          </a:solidFill>
                          <a:effectLst/>
                        </a:rPr>
                        <a:t>Action Description</a:t>
                      </a:r>
                      <a:endParaRPr lang="en-GB" sz="1200" b="1"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845619927"/>
                  </a:ext>
                </a:extLst>
              </a:tr>
              <a:tr h="370840">
                <a:tc>
                  <a:txBody>
                    <a:bodyPr/>
                    <a:lstStyle/>
                    <a:p>
                      <a:pPr algn="l" fontAlgn="b"/>
                      <a:r>
                        <a:rPr lang="en-US" sz="1200" b="0" u="none" strike="noStrike">
                          <a:solidFill>
                            <a:srgbClr val="000000"/>
                          </a:solidFill>
                          <a:effectLst/>
                        </a:rPr>
                        <a:t>Encourage children to make friends with kids from different cultures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582921086"/>
                  </a:ext>
                </a:extLst>
              </a:tr>
              <a:tr h="370840">
                <a:tc>
                  <a:txBody>
                    <a:bodyPr/>
                    <a:lstStyle/>
                    <a:p>
                      <a:pPr algn="l" fontAlgn="b"/>
                      <a:r>
                        <a:rPr lang="en-US" sz="1200" b="0" u="none" strike="noStrike">
                          <a:solidFill>
                            <a:srgbClr val="000000"/>
                          </a:solidFill>
                          <a:effectLst/>
                        </a:rPr>
                        <a:t>Learn to respect all kinds of people who may do things differently than you</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3813437"/>
                  </a:ext>
                </a:extLst>
              </a:tr>
              <a:tr h="370840">
                <a:tc>
                  <a:txBody>
                    <a:bodyPr/>
                    <a:lstStyle/>
                    <a:p>
                      <a:pPr algn="l" fontAlgn="b"/>
                      <a:r>
                        <a:rPr lang="en-US" sz="1200" b="0" u="none" strike="noStrike">
                          <a:solidFill>
                            <a:srgbClr val="000000"/>
                          </a:solidFill>
                          <a:effectLst/>
                        </a:rPr>
                        <a:t>Travel the world to learn about different cultures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556644846"/>
                  </a:ext>
                </a:extLst>
              </a:tr>
              <a:tr h="370840">
                <a:tc>
                  <a:txBody>
                    <a:bodyPr/>
                    <a:lstStyle/>
                    <a:p>
                      <a:pPr algn="l" fontAlgn="b"/>
                      <a:r>
                        <a:rPr lang="en-US" sz="1200" b="0" u="none" strike="noStrike">
                          <a:solidFill>
                            <a:srgbClr val="000000"/>
                          </a:solidFill>
                          <a:effectLst/>
                        </a:rPr>
                        <a:t>Read storybooks to children that describe all cultures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583354496"/>
                  </a:ext>
                </a:extLst>
              </a:tr>
              <a:tr h="370840">
                <a:tc>
                  <a:txBody>
                    <a:bodyPr/>
                    <a:lstStyle/>
                    <a:p>
                      <a:pPr algn="l" fontAlgn="b"/>
                      <a:r>
                        <a:rPr lang="en-GB" sz="1200" b="0" u="none" strike="noStrike">
                          <a:solidFill>
                            <a:srgbClr val="000000"/>
                          </a:solidFill>
                          <a:effectLst/>
                        </a:rPr>
                        <a:t>Buy locally made products</a:t>
                      </a:r>
                      <a:endParaRPr lang="en-GB"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295161960"/>
                  </a:ext>
                </a:extLst>
              </a:tr>
              <a:tr h="370840">
                <a:tc>
                  <a:txBody>
                    <a:bodyPr/>
                    <a:lstStyle/>
                    <a:p>
                      <a:pPr algn="l" fontAlgn="b"/>
                      <a:r>
                        <a:rPr lang="en-US" sz="1200" b="0" u="none" strike="noStrike">
                          <a:solidFill>
                            <a:srgbClr val="000000"/>
                          </a:solidFill>
                          <a:effectLst/>
                        </a:rPr>
                        <a:t>Help food banks and homeless centres to offer nutritious and sustainable food</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000517692"/>
                  </a:ext>
                </a:extLst>
              </a:tr>
              <a:tr h="370840">
                <a:tc>
                  <a:txBody>
                    <a:bodyPr/>
                    <a:lstStyle/>
                    <a:p>
                      <a:pPr algn="l" fontAlgn="b"/>
                      <a:r>
                        <a:rPr lang="en-US" sz="1200" b="0" u="none" strike="noStrike">
                          <a:solidFill>
                            <a:srgbClr val="000000"/>
                          </a:solidFill>
                          <a:effectLst/>
                        </a:rPr>
                        <a:t>Learn about and advocate against climate injustices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988646981"/>
                  </a:ext>
                </a:extLst>
              </a:tr>
              <a:tr h="370840">
                <a:tc>
                  <a:txBody>
                    <a:bodyPr/>
                    <a:lstStyle/>
                    <a:p>
                      <a:pPr algn="l" fontAlgn="b"/>
                      <a:r>
                        <a:rPr lang="en-US" sz="1200" b="0" u="none" strike="noStrike">
                          <a:solidFill>
                            <a:srgbClr val="000000"/>
                          </a:solidFill>
                          <a:effectLst/>
                        </a:rPr>
                        <a:t>Take an interest in cultures different from yours, there is so much to learn and share!</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58632155"/>
                  </a:ext>
                </a:extLst>
              </a:tr>
              <a:tr h="370840">
                <a:tc>
                  <a:txBody>
                    <a:bodyPr/>
                    <a:lstStyle/>
                    <a:p>
                      <a:pPr algn="l" fontAlgn="b"/>
                      <a:r>
                        <a:rPr lang="en-US" sz="1200" b="0" u="none" strike="noStrike">
                          <a:solidFill>
                            <a:srgbClr val="000000"/>
                          </a:solidFill>
                          <a:effectLst/>
                        </a:rPr>
                        <a:t>Be cautious of your daily language to avoid unconscious discrimination of people</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769890498"/>
                  </a:ext>
                </a:extLst>
              </a:tr>
              <a:tr h="370840">
                <a:tc>
                  <a:txBody>
                    <a:bodyPr/>
                    <a:lstStyle/>
                    <a:p>
                      <a:pPr algn="l" fontAlgn="b"/>
                      <a:r>
                        <a:rPr lang="en-US" sz="1200" b="0" u="none" strike="noStrike">
                          <a:solidFill>
                            <a:srgbClr val="000000"/>
                          </a:solidFill>
                          <a:effectLst/>
                        </a:rPr>
                        <a:t>Publicly denounce and report any discriminatory act, such as bullying, racial persecution, gender-based or sexual harassment, that you witness at school, work or within your group of friends and family</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60448293"/>
                  </a:ext>
                </a:extLst>
              </a:tr>
              <a:tr h="370840">
                <a:tc>
                  <a:txBody>
                    <a:bodyPr/>
                    <a:lstStyle/>
                    <a:p>
                      <a:pPr algn="l" fontAlgn="b"/>
                      <a:r>
                        <a:rPr lang="en-US" sz="1200" b="0" u="none" strike="noStrike">
                          <a:solidFill>
                            <a:srgbClr val="000000"/>
                          </a:solidFill>
                          <a:effectLst/>
                        </a:rPr>
                        <a:t>Respect and embrace differennces, regardless of race, ethnicity, gender and social status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07644159"/>
                  </a:ext>
                </a:extLst>
              </a:tr>
              <a:tr h="370840">
                <a:tc>
                  <a:txBody>
                    <a:bodyPr/>
                    <a:lstStyle/>
                    <a:p>
                      <a:pPr algn="l" fontAlgn="b"/>
                      <a:r>
                        <a:rPr lang="en-US" sz="1200" b="0" u="none" strike="noStrike" dirty="0">
                          <a:solidFill>
                            <a:srgbClr val="000000"/>
                          </a:solidFill>
                          <a:effectLst/>
                        </a:rPr>
                        <a:t>Put yourself in someone else's shoes and be kind to others!</a:t>
                      </a:r>
                      <a:endParaRPr lang="en-US" sz="1200" b="0"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784339720"/>
                  </a:ext>
                </a:extLst>
              </a:tr>
            </a:tbl>
          </a:graphicData>
        </a:graphic>
      </p:graphicFrame>
    </p:spTree>
    <p:extLst>
      <p:ext uri="{BB962C8B-B14F-4D97-AF65-F5344CB8AC3E}">
        <p14:creationId xmlns:p14="http://schemas.microsoft.com/office/powerpoint/2010/main" val="1841061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51AA6-E8AC-0F3A-A684-36BC9732FE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BA9797-C10F-C2B3-88D7-F12C301ECBA5}"/>
              </a:ext>
            </a:extLst>
          </p:cNvPr>
          <p:cNvSpPr>
            <a:spLocks noGrp="1"/>
          </p:cNvSpPr>
          <p:nvPr>
            <p:ph type="title"/>
          </p:nvPr>
        </p:nvSpPr>
        <p:spPr/>
        <p:txBody>
          <a:bodyPr>
            <a:noAutofit/>
          </a:bodyPr>
          <a:lstStyle/>
          <a:p>
            <a:r>
              <a:rPr lang="en-GB" sz="4800"/>
              <a:t>Definitive Card List (SDG 11)</a:t>
            </a:r>
            <a:br>
              <a:rPr lang="en-GB" sz="4800"/>
            </a:br>
            <a:r>
              <a:rPr lang="en-GB" sz="4800"/>
              <a:t>Sustainable Cities and </a:t>
            </a:r>
            <a:r>
              <a:rPr lang="en-GB" sz="4800" err="1"/>
              <a:t>Comunities</a:t>
            </a:r>
            <a:endParaRPr lang="en-GB" sz="4800"/>
          </a:p>
        </p:txBody>
      </p:sp>
      <p:sp>
        <p:nvSpPr>
          <p:cNvPr id="3" name="Content Placeholder 2">
            <a:extLst>
              <a:ext uri="{FF2B5EF4-FFF2-40B4-BE49-F238E27FC236}">
                <a16:creationId xmlns:a16="http://schemas.microsoft.com/office/drawing/2014/main" id="{E8BC87C9-31DC-B455-B11F-3A8469EE35BF}"/>
              </a:ext>
            </a:extLst>
          </p:cNvPr>
          <p:cNvSpPr>
            <a:spLocks noGrp="1"/>
          </p:cNvSpPr>
          <p:nvPr>
            <p:ph idx="1"/>
          </p:nvPr>
        </p:nvSpPr>
        <p:spPr/>
        <p:txBody>
          <a:bodyPr>
            <a:normAutofit/>
          </a:bodyPr>
          <a:lstStyle/>
          <a:p>
            <a:endParaRPr lang="en-GB" sz="3200"/>
          </a:p>
        </p:txBody>
      </p:sp>
      <p:graphicFrame>
        <p:nvGraphicFramePr>
          <p:cNvPr id="4" name="Content Placeholder 3">
            <a:extLst>
              <a:ext uri="{FF2B5EF4-FFF2-40B4-BE49-F238E27FC236}">
                <a16:creationId xmlns:a16="http://schemas.microsoft.com/office/drawing/2014/main" id="{87618F61-3F27-6CA9-D48C-42686E9688CC}"/>
              </a:ext>
            </a:extLst>
          </p:cNvPr>
          <p:cNvGraphicFramePr>
            <a:graphicFrameLocks/>
          </p:cNvGraphicFramePr>
          <p:nvPr>
            <p:extLst>
              <p:ext uri="{D42A27DB-BD31-4B8C-83A1-F6EECF244321}">
                <p14:modId xmlns:p14="http://schemas.microsoft.com/office/powerpoint/2010/main" val="3450414638"/>
              </p:ext>
            </p:extLst>
          </p:nvPr>
        </p:nvGraphicFramePr>
        <p:xfrm>
          <a:off x="838200" y="1825625"/>
          <a:ext cx="10515600" cy="4820920"/>
        </p:xfrm>
        <a:graphic>
          <a:graphicData uri="http://schemas.openxmlformats.org/drawingml/2006/table">
            <a:tbl>
              <a:tblPr firstRow="1" bandRow="1">
                <a:tableStyleId>{93296810-A885-4BE3-A3E7-6D5BEEA58F35}</a:tableStyleId>
              </a:tblPr>
              <a:tblGrid>
                <a:gridCol w="10515600">
                  <a:extLst>
                    <a:ext uri="{9D8B030D-6E8A-4147-A177-3AD203B41FA5}">
                      <a16:colId xmlns:a16="http://schemas.microsoft.com/office/drawing/2014/main" val="483555512"/>
                    </a:ext>
                  </a:extLst>
                </a:gridCol>
              </a:tblGrid>
              <a:tr h="370840">
                <a:tc>
                  <a:txBody>
                    <a:bodyPr/>
                    <a:lstStyle/>
                    <a:p>
                      <a:pPr algn="l" fontAlgn="b"/>
                      <a:r>
                        <a:rPr lang="en-GB" sz="1200" b="1" u="none" strike="noStrike">
                          <a:solidFill>
                            <a:srgbClr val="000000"/>
                          </a:solidFill>
                          <a:effectLst/>
                        </a:rPr>
                        <a:t>Action Description</a:t>
                      </a:r>
                      <a:endParaRPr lang="en-GB" sz="1200" b="1"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845619927"/>
                  </a:ext>
                </a:extLst>
              </a:tr>
              <a:tr h="370840">
                <a:tc>
                  <a:txBody>
                    <a:bodyPr/>
                    <a:lstStyle/>
                    <a:p>
                      <a:pPr algn="l" fontAlgn="b"/>
                      <a:r>
                        <a:rPr lang="en-US" sz="1200" b="0" u="none" strike="noStrike">
                          <a:solidFill>
                            <a:srgbClr val="000000"/>
                          </a:solidFill>
                          <a:effectLst/>
                        </a:rPr>
                        <a:t>Start a car-pooling system online, internally in the office, or in areas that don't have access to reliable public transport</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582921086"/>
                  </a:ext>
                </a:extLst>
              </a:tr>
              <a:tr h="370840">
                <a:tc>
                  <a:txBody>
                    <a:bodyPr/>
                    <a:lstStyle/>
                    <a:p>
                      <a:pPr algn="l" fontAlgn="b"/>
                      <a:r>
                        <a:rPr lang="en-US" sz="1200" b="0" u="none" strike="noStrike">
                          <a:solidFill>
                            <a:srgbClr val="000000"/>
                          </a:solidFill>
                          <a:effectLst/>
                        </a:rPr>
                        <a:t>Advocate and support the development of sport and recreational spaces. They help build stronger, healthier, happier and safer communtiies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3813437"/>
                  </a:ext>
                </a:extLst>
              </a:tr>
              <a:tr h="370840">
                <a:tc>
                  <a:txBody>
                    <a:bodyPr/>
                    <a:lstStyle/>
                    <a:p>
                      <a:pPr algn="l" fontAlgn="b"/>
                      <a:r>
                        <a:rPr lang="en-US" sz="1200" b="0" u="none" strike="noStrike">
                          <a:solidFill>
                            <a:srgbClr val="000000"/>
                          </a:solidFill>
                          <a:effectLst/>
                        </a:rPr>
                        <a:t>Use public transport, city bikes and other modes of environmentally friendly transport</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556644846"/>
                  </a:ext>
                </a:extLst>
              </a:tr>
              <a:tr h="370840">
                <a:tc>
                  <a:txBody>
                    <a:bodyPr/>
                    <a:lstStyle/>
                    <a:p>
                      <a:pPr algn="l" fontAlgn="b"/>
                      <a:r>
                        <a:rPr lang="en-US" sz="1200" b="0" u="none" strike="noStrike" dirty="0">
                          <a:solidFill>
                            <a:srgbClr val="000000"/>
                          </a:solidFill>
                          <a:effectLst/>
                        </a:rPr>
                        <a:t>Provide reduced fees on public transport in cities that face the challenge of congestion</a:t>
                      </a:r>
                      <a:endParaRPr lang="en-US" sz="1200" b="0"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583354496"/>
                  </a:ext>
                </a:extLst>
              </a:tr>
              <a:tr h="370840">
                <a:tc>
                  <a:txBody>
                    <a:bodyPr/>
                    <a:lstStyle/>
                    <a:p>
                      <a:pPr algn="l" fontAlgn="b"/>
                      <a:r>
                        <a:rPr lang="en-US" sz="1200" b="0" u="none" strike="noStrike">
                          <a:solidFill>
                            <a:srgbClr val="000000"/>
                          </a:solidFill>
                          <a:effectLst/>
                        </a:rPr>
                        <a:t>Learn about the cultural and natural heritage of your area. Visit heritage sites and post about these in a positive light.</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295161960"/>
                  </a:ext>
                </a:extLst>
              </a:tr>
              <a:tr h="370840">
                <a:tc>
                  <a:txBody>
                    <a:bodyPr/>
                    <a:lstStyle/>
                    <a:p>
                      <a:pPr algn="l" fontAlgn="b"/>
                      <a:r>
                        <a:rPr lang="en-US" sz="1200" b="0" u="none" strike="noStrike">
                          <a:solidFill>
                            <a:srgbClr val="000000"/>
                          </a:solidFill>
                          <a:effectLst/>
                        </a:rPr>
                        <a:t>Advocate for more and safer bike lanes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000517692"/>
                  </a:ext>
                </a:extLst>
              </a:tr>
              <a:tr h="370840">
                <a:tc>
                  <a:txBody>
                    <a:bodyPr/>
                    <a:lstStyle/>
                    <a:p>
                      <a:pPr algn="l" fontAlgn="b"/>
                      <a:r>
                        <a:rPr lang="en-US" sz="1200" b="0" u="none" strike="noStrike">
                          <a:solidFill>
                            <a:srgbClr val="000000"/>
                          </a:solidFill>
                          <a:effectLst/>
                        </a:rPr>
                        <a:t>Support the elimination of single-use plastics in your community</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988646981"/>
                  </a:ext>
                </a:extLst>
              </a:tr>
              <a:tr h="370840">
                <a:tc>
                  <a:txBody>
                    <a:bodyPr/>
                    <a:lstStyle/>
                    <a:p>
                      <a:pPr algn="l" fontAlgn="b"/>
                      <a:r>
                        <a:rPr lang="en-US" sz="1200" b="0" u="none" strike="noStrike">
                          <a:solidFill>
                            <a:srgbClr val="000000"/>
                          </a:solidFill>
                          <a:effectLst/>
                        </a:rPr>
                        <a:t>Organise or participate in flea markets to give old things a new life</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58632155"/>
                  </a:ext>
                </a:extLst>
              </a:tr>
              <a:tr h="370840">
                <a:tc>
                  <a:txBody>
                    <a:bodyPr/>
                    <a:lstStyle/>
                    <a:p>
                      <a:pPr algn="l" fontAlgn="b"/>
                      <a:r>
                        <a:rPr lang="en-US" sz="1200" b="0" u="none" strike="noStrike">
                          <a:solidFill>
                            <a:srgbClr val="000000"/>
                          </a:solidFill>
                          <a:effectLst/>
                        </a:rPr>
                        <a:t>Participate in social and environmental justice workshops and conferences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769890498"/>
                  </a:ext>
                </a:extLst>
              </a:tr>
              <a:tr h="370840">
                <a:tc>
                  <a:txBody>
                    <a:bodyPr/>
                    <a:lstStyle/>
                    <a:p>
                      <a:pPr algn="l" fontAlgn="b"/>
                      <a:r>
                        <a:rPr lang="en-US" sz="1200" b="0" u="none" strike="noStrike">
                          <a:solidFill>
                            <a:srgbClr val="000000"/>
                          </a:solidFill>
                          <a:effectLst/>
                        </a:rPr>
                        <a:t>Engage in local politics and advocate for equality in your city council</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60448293"/>
                  </a:ext>
                </a:extLst>
              </a:tr>
              <a:tr h="370840">
                <a:tc>
                  <a:txBody>
                    <a:bodyPr/>
                    <a:lstStyle/>
                    <a:p>
                      <a:pPr algn="l" fontAlgn="b"/>
                      <a:r>
                        <a:rPr lang="en-US" sz="1200" b="0" u="none" strike="noStrike">
                          <a:solidFill>
                            <a:srgbClr val="000000"/>
                          </a:solidFill>
                          <a:effectLst/>
                        </a:rPr>
                        <a:t>Grow plants in the streets and outside your building</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07644159"/>
                  </a:ext>
                </a:extLst>
              </a:tr>
              <a:tr h="370840">
                <a:tc>
                  <a:txBody>
                    <a:bodyPr/>
                    <a:lstStyle/>
                    <a:p>
                      <a:pPr algn="l" fontAlgn="b"/>
                      <a:r>
                        <a:rPr lang="en-GB" sz="1200" b="0" u="none" strike="noStrike" dirty="0">
                          <a:solidFill>
                            <a:srgbClr val="000000"/>
                          </a:solidFill>
                          <a:effectLst/>
                        </a:rPr>
                        <a:t>Reduce your energy consumption</a:t>
                      </a:r>
                      <a:endParaRPr lang="en-GB" sz="1200" b="0"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784339720"/>
                  </a:ext>
                </a:extLst>
              </a:tr>
            </a:tbl>
          </a:graphicData>
        </a:graphic>
      </p:graphicFrame>
    </p:spTree>
    <p:extLst>
      <p:ext uri="{BB962C8B-B14F-4D97-AF65-F5344CB8AC3E}">
        <p14:creationId xmlns:p14="http://schemas.microsoft.com/office/powerpoint/2010/main" val="33214489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44BDC-B2EF-E9A7-D6E3-CA81D5B977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820DDF-1B7A-D5F6-792C-B50A8F185623}"/>
              </a:ext>
            </a:extLst>
          </p:cNvPr>
          <p:cNvSpPr>
            <a:spLocks noGrp="1"/>
          </p:cNvSpPr>
          <p:nvPr>
            <p:ph type="title"/>
          </p:nvPr>
        </p:nvSpPr>
        <p:spPr/>
        <p:txBody>
          <a:bodyPr/>
          <a:lstStyle/>
          <a:p>
            <a:r>
              <a:rPr lang="en-GB"/>
              <a:t>Definitive Card List (SDG 12)</a:t>
            </a:r>
            <a:br>
              <a:rPr lang="en-GB"/>
            </a:br>
            <a:r>
              <a:rPr lang="en-GB"/>
              <a:t>Responsible Consumption and Production</a:t>
            </a:r>
          </a:p>
        </p:txBody>
      </p:sp>
      <p:sp>
        <p:nvSpPr>
          <p:cNvPr id="3" name="Content Placeholder 2">
            <a:extLst>
              <a:ext uri="{FF2B5EF4-FFF2-40B4-BE49-F238E27FC236}">
                <a16:creationId xmlns:a16="http://schemas.microsoft.com/office/drawing/2014/main" id="{98DE3B97-EA1F-6A99-272F-BD815B15777F}"/>
              </a:ext>
            </a:extLst>
          </p:cNvPr>
          <p:cNvSpPr>
            <a:spLocks noGrp="1"/>
          </p:cNvSpPr>
          <p:nvPr>
            <p:ph idx="1"/>
          </p:nvPr>
        </p:nvSpPr>
        <p:spPr/>
        <p:txBody>
          <a:bodyPr/>
          <a:lstStyle/>
          <a:p>
            <a:endParaRPr lang="en-GB"/>
          </a:p>
        </p:txBody>
      </p:sp>
      <p:graphicFrame>
        <p:nvGraphicFramePr>
          <p:cNvPr id="4" name="Content Placeholder 3">
            <a:extLst>
              <a:ext uri="{FF2B5EF4-FFF2-40B4-BE49-F238E27FC236}">
                <a16:creationId xmlns:a16="http://schemas.microsoft.com/office/drawing/2014/main" id="{EC4EBF38-9A1F-CD0F-60EE-3C8F4BE7B0BA}"/>
              </a:ext>
            </a:extLst>
          </p:cNvPr>
          <p:cNvGraphicFramePr>
            <a:graphicFrameLocks/>
          </p:cNvGraphicFramePr>
          <p:nvPr>
            <p:extLst>
              <p:ext uri="{D42A27DB-BD31-4B8C-83A1-F6EECF244321}">
                <p14:modId xmlns:p14="http://schemas.microsoft.com/office/powerpoint/2010/main" val="2801120793"/>
              </p:ext>
            </p:extLst>
          </p:nvPr>
        </p:nvGraphicFramePr>
        <p:xfrm>
          <a:off x="838200" y="1825625"/>
          <a:ext cx="10515600" cy="4871085"/>
        </p:xfrm>
        <a:graphic>
          <a:graphicData uri="http://schemas.openxmlformats.org/drawingml/2006/table">
            <a:tbl>
              <a:tblPr firstRow="1" bandRow="1">
                <a:tableStyleId>{93296810-A885-4BE3-A3E7-6D5BEEA58F35}</a:tableStyleId>
              </a:tblPr>
              <a:tblGrid>
                <a:gridCol w="10515600">
                  <a:extLst>
                    <a:ext uri="{9D8B030D-6E8A-4147-A177-3AD203B41FA5}">
                      <a16:colId xmlns:a16="http://schemas.microsoft.com/office/drawing/2014/main" val="483555512"/>
                    </a:ext>
                  </a:extLst>
                </a:gridCol>
              </a:tblGrid>
              <a:tr h="370840">
                <a:tc>
                  <a:txBody>
                    <a:bodyPr/>
                    <a:lstStyle/>
                    <a:p>
                      <a:pPr algn="l" fontAlgn="b"/>
                      <a:r>
                        <a:rPr lang="en-GB" sz="1200" b="1" u="none" strike="noStrike">
                          <a:solidFill>
                            <a:srgbClr val="000000"/>
                          </a:solidFill>
                          <a:effectLst/>
                        </a:rPr>
                        <a:t>Action Description</a:t>
                      </a:r>
                      <a:endParaRPr lang="en-GB" sz="1200" b="1"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845619927"/>
                  </a:ext>
                </a:extLst>
              </a:tr>
              <a:tr h="370840">
                <a:tc>
                  <a:txBody>
                    <a:bodyPr/>
                    <a:lstStyle/>
                    <a:p>
                      <a:pPr algn="l" fontAlgn="b"/>
                      <a:r>
                        <a:rPr lang="en-US" sz="1200" b="0" u="none" strike="noStrike" dirty="0">
                          <a:solidFill>
                            <a:srgbClr val="000000"/>
                          </a:solidFill>
                          <a:effectLst/>
                        </a:rPr>
                        <a:t>Donate clothes or other items you are not using</a:t>
                      </a:r>
                      <a:endParaRPr lang="en-US" sz="1200" b="0"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582921086"/>
                  </a:ext>
                </a:extLst>
              </a:tr>
              <a:tr h="370840">
                <a:tc>
                  <a:txBody>
                    <a:bodyPr/>
                    <a:lstStyle/>
                    <a:p>
                      <a:pPr algn="l" fontAlgn="b"/>
                      <a:r>
                        <a:rPr lang="en-US" sz="1200" b="0" u="none" strike="noStrike">
                          <a:solidFill>
                            <a:srgbClr val="000000"/>
                          </a:solidFill>
                          <a:effectLst/>
                        </a:rPr>
                        <a:t>Buy fruit that is in funny shapes and overripe, and make smoothies out of them. </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3813437"/>
                  </a:ext>
                </a:extLst>
              </a:tr>
              <a:tr h="370840">
                <a:tc>
                  <a:txBody>
                    <a:bodyPr/>
                    <a:lstStyle/>
                    <a:p>
                      <a:pPr algn="l" fontAlgn="b"/>
                      <a:r>
                        <a:rPr lang="en-US" sz="1200" b="0" u="none" strike="noStrike">
                          <a:solidFill>
                            <a:srgbClr val="000000"/>
                          </a:solidFill>
                          <a:effectLst/>
                        </a:rPr>
                        <a:t>Keep showers short. Don't fill the bath to the top. Excessive use of water contributes to global water stress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556644846"/>
                  </a:ext>
                </a:extLst>
              </a:tr>
              <a:tr h="370840">
                <a:tc>
                  <a:txBody>
                    <a:bodyPr/>
                    <a:lstStyle/>
                    <a:p>
                      <a:pPr algn="l" fontAlgn="b"/>
                      <a:r>
                        <a:rPr lang="en-US" sz="1200" b="0" u="none" strike="noStrike">
                          <a:solidFill>
                            <a:srgbClr val="000000"/>
                          </a:solidFill>
                          <a:effectLst/>
                        </a:rPr>
                        <a:t>Buy sustainable products including electronics, toys, shampoo or seafood and organic groceries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583354496"/>
                  </a:ext>
                </a:extLst>
              </a:tr>
              <a:tr h="370840">
                <a:tc>
                  <a:txBody>
                    <a:bodyPr/>
                    <a:lstStyle/>
                    <a:p>
                      <a:pPr algn="l" fontAlgn="b"/>
                      <a:r>
                        <a:rPr lang="en-US" sz="1200" b="0" u="none" strike="noStrike">
                          <a:solidFill>
                            <a:srgbClr val="000000"/>
                          </a:solidFill>
                          <a:effectLst/>
                        </a:rPr>
                        <a:t>Eat local. And support fair trade associations that support and promote businesses committed to the principles of fair trade</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295161960"/>
                  </a:ext>
                </a:extLst>
              </a:tr>
              <a:tr h="370840">
                <a:tc>
                  <a:txBody>
                    <a:bodyPr/>
                    <a:lstStyle/>
                    <a:p>
                      <a:pPr algn="l" fontAlgn="b"/>
                      <a:r>
                        <a:rPr lang="en-US" sz="1200" b="0" u="none" strike="noStrike">
                          <a:solidFill>
                            <a:srgbClr val="000000"/>
                          </a:solidFill>
                          <a:effectLst/>
                        </a:rPr>
                        <a:t>Do a cold wash. Warm water uses more energy</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000517692"/>
                  </a:ext>
                </a:extLst>
              </a:tr>
              <a:tr h="370840">
                <a:tc>
                  <a:txBody>
                    <a:bodyPr/>
                    <a:lstStyle/>
                    <a:p>
                      <a:pPr algn="l" fontAlgn="b"/>
                      <a:r>
                        <a:rPr lang="en-GB" sz="1200" b="0" u="none" strike="noStrike">
                          <a:solidFill>
                            <a:srgbClr val="000000"/>
                          </a:solidFill>
                          <a:effectLst/>
                        </a:rPr>
                        <a:t>Reduce, Reuse and Recycle!</a:t>
                      </a:r>
                      <a:endParaRPr lang="en-GB"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988646981"/>
                  </a:ext>
                </a:extLst>
              </a:tr>
              <a:tr h="370840">
                <a:tc>
                  <a:txBody>
                    <a:bodyPr/>
                    <a:lstStyle/>
                    <a:p>
                      <a:pPr algn="l" fontAlgn="b"/>
                      <a:r>
                        <a:rPr lang="en-US" sz="1200" b="0" u="none" strike="noStrike">
                          <a:solidFill>
                            <a:srgbClr val="000000"/>
                          </a:solidFill>
                          <a:effectLst/>
                        </a:rPr>
                        <a:t>Buy products made from reused or recycled materials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58632155"/>
                  </a:ext>
                </a:extLst>
              </a:tr>
              <a:tr h="370840">
                <a:tc>
                  <a:txBody>
                    <a:bodyPr/>
                    <a:lstStyle/>
                    <a:p>
                      <a:pPr algn="l" fontAlgn="b"/>
                      <a:r>
                        <a:rPr lang="en-US" sz="1200" b="0" u="none" strike="noStrike">
                          <a:solidFill>
                            <a:srgbClr val="000000"/>
                          </a:solidFill>
                          <a:effectLst/>
                        </a:rPr>
                        <a:t>Buy organic cotton and other more earth friendly materials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769890498"/>
                  </a:ext>
                </a:extLst>
              </a:tr>
              <a:tr h="370840">
                <a:tc>
                  <a:txBody>
                    <a:bodyPr/>
                    <a:lstStyle/>
                    <a:p>
                      <a:pPr algn="l" fontAlgn="b"/>
                      <a:r>
                        <a:rPr lang="en-US" sz="1200" b="0" u="none" strike="noStrike">
                          <a:solidFill>
                            <a:srgbClr val="000000"/>
                          </a:solidFill>
                          <a:effectLst/>
                        </a:rPr>
                        <a:t>Purchase clothing from brands that engage in responsible modes of production and support "slow fashion"</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60448293"/>
                  </a:ext>
                </a:extLst>
              </a:tr>
              <a:tr h="370840">
                <a:tc>
                  <a:txBody>
                    <a:bodyPr/>
                    <a:lstStyle/>
                    <a:p>
                      <a:pPr algn="l" fontAlgn="b"/>
                      <a:r>
                        <a:rPr lang="en-US" sz="1200" b="0" u="none" strike="noStrike">
                          <a:solidFill>
                            <a:srgbClr val="000000"/>
                          </a:solidFill>
                          <a:effectLst/>
                        </a:rPr>
                        <a:t>Consume less! Sustainble consumption and production is about doing more and better with less. Overconsumption causes resources to be unsustainably extracted, mainly affecting vulnerable communities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07644159"/>
                  </a:ext>
                </a:extLst>
              </a:tr>
              <a:tr h="370840">
                <a:tc>
                  <a:txBody>
                    <a:bodyPr/>
                    <a:lstStyle/>
                    <a:p>
                      <a:pPr algn="l" fontAlgn="b"/>
                      <a:r>
                        <a:rPr lang="en-US" sz="1200" b="0" u="none" strike="noStrike" dirty="0">
                          <a:solidFill>
                            <a:srgbClr val="000000"/>
                          </a:solidFill>
                          <a:effectLst/>
                        </a:rPr>
                        <a:t>Encourage children to adopt recycling gestures from a young age (at school, at home, during outdoors activities, etc.)</a:t>
                      </a:r>
                      <a:endParaRPr lang="en-US" sz="1200" b="0"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784339720"/>
                  </a:ext>
                </a:extLst>
              </a:tr>
            </a:tbl>
          </a:graphicData>
        </a:graphic>
      </p:graphicFrame>
    </p:spTree>
    <p:extLst>
      <p:ext uri="{BB962C8B-B14F-4D97-AF65-F5344CB8AC3E}">
        <p14:creationId xmlns:p14="http://schemas.microsoft.com/office/powerpoint/2010/main" val="6510080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0F21C-AE5E-0649-F76A-8B50B69F4F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D72502-CEA3-B81E-825E-EAC6A803F4FA}"/>
              </a:ext>
            </a:extLst>
          </p:cNvPr>
          <p:cNvSpPr>
            <a:spLocks noGrp="1"/>
          </p:cNvSpPr>
          <p:nvPr>
            <p:ph type="title"/>
          </p:nvPr>
        </p:nvSpPr>
        <p:spPr/>
        <p:txBody>
          <a:bodyPr/>
          <a:lstStyle/>
          <a:p>
            <a:r>
              <a:rPr lang="en-GB"/>
              <a:t>Definitive Card List (SDG 13)</a:t>
            </a:r>
            <a:br>
              <a:rPr lang="en-GB"/>
            </a:br>
            <a:r>
              <a:rPr lang="en-GB"/>
              <a:t>Climate Action</a:t>
            </a:r>
          </a:p>
        </p:txBody>
      </p:sp>
      <p:sp>
        <p:nvSpPr>
          <p:cNvPr id="3" name="Content Placeholder 2">
            <a:extLst>
              <a:ext uri="{FF2B5EF4-FFF2-40B4-BE49-F238E27FC236}">
                <a16:creationId xmlns:a16="http://schemas.microsoft.com/office/drawing/2014/main" id="{A32425CF-CA6F-B386-722B-9ADF2A307A01}"/>
              </a:ext>
            </a:extLst>
          </p:cNvPr>
          <p:cNvSpPr>
            <a:spLocks noGrp="1"/>
          </p:cNvSpPr>
          <p:nvPr>
            <p:ph idx="1"/>
          </p:nvPr>
        </p:nvSpPr>
        <p:spPr/>
        <p:txBody>
          <a:bodyPr/>
          <a:lstStyle/>
          <a:p>
            <a:endParaRPr lang="en-GB"/>
          </a:p>
        </p:txBody>
      </p:sp>
      <p:graphicFrame>
        <p:nvGraphicFramePr>
          <p:cNvPr id="4" name="Content Placeholder 3">
            <a:extLst>
              <a:ext uri="{FF2B5EF4-FFF2-40B4-BE49-F238E27FC236}">
                <a16:creationId xmlns:a16="http://schemas.microsoft.com/office/drawing/2014/main" id="{7220BB8E-26FA-A08B-879C-84B2E33E88AD}"/>
              </a:ext>
            </a:extLst>
          </p:cNvPr>
          <p:cNvGraphicFramePr>
            <a:graphicFrameLocks/>
          </p:cNvGraphicFramePr>
          <p:nvPr>
            <p:extLst>
              <p:ext uri="{D42A27DB-BD31-4B8C-83A1-F6EECF244321}">
                <p14:modId xmlns:p14="http://schemas.microsoft.com/office/powerpoint/2010/main" val="2328281592"/>
              </p:ext>
            </p:extLst>
          </p:nvPr>
        </p:nvGraphicFramePr>
        <p:xfrm>
          <a:off x="838200" y="1825625"/>
          <a:ext cx="10515600" cy="4871085"/>
        </p:xfrm>
        <a:graphic>
          <a:graphicData uri="http://schemas.openxmlformats.org/drawingml/2006/table">
            <a:tbl>
              <a:tblPr firstRow="1" bandRow="1">
                <a:tableStyleId>{93296810-A885-4BE3-A3E7-6D5BEEA58F35}</a:tableStyleId>
              </a:tblPr>
              <a:tblGrid>
                <a:gridCol w="10515600">
                  <a:extLst>
                    <a:ext uri="{9D8B030D-6E8A-4147-A177-3AD203B41FA5}">
                      <a16:colId xmlns:a16="http://schemas.microsoft.com/office/drawing/2014/main" val="483555512"/>
                    </a:ext>
                  </a:extLst>
                </a:gridCol>
              </a:tblGrid>
              <a:tr h="370840">
                <a:tc>
                  <a:txBody>
                    <a:bodyPr/>
                    <a:lstStyle/>
                    <a:p>
                      <a:pPr algn="l" fontAlgn="b"/>
                      <a:r>
                        <a:rPr lang="en-GB" sz="1200" b="1" u="none" strike="noStrike">
                          <a:solidFill>
                            <a:srgbClr val="000000"/>
                          </a:solidFill>
                          <a:effectLst/>
                        </a:rPr>
                        <a:t>Action Description</a:t>
                      </a:r>
                      <a:endParaRPr lang="en-GB" sz="1200" b="1"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845619927"/>
                  </a:ext>
                </a:extLst>
              </a:tr>
              <a:tr h="370840">
                <a:tc>
                  <a:txBody>
                    <a:bodyPr/>
                    <a:lstStyle/>
                    <a:p>
                      <a:pPr algn="l" fontAlgn="b"/>
                      <a:r>
                        <a:rPr lang="en-US" sz="1200" b="0" u="none" strike="noStrike" dirty="0">
                          <a:solidFill>
                            <a:srgbClr val="000000"/>
                          </a:solidFill>
                          <a:effectLst/>
                        </a:rPr>
                        <a:t>Drive less. Walk, cycle, take public transport or car pool</a:t>
                      </a:r>
                      <a:endParaRPr lang="en-US" sz="1200" b="0"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582921086"/>
                  </a:ext>
                </a:extLst>
              </a:tr>
              <a:tr h="370840">
                <a:tc>
                  <a:txBody>
                    <a:bodyPr/>
                    <a:lstStyle/>
                    <a:p>
                      <a:pPr algn="l" fontAlgn="b"/>
                      <a:r>
                        <a:rPr lang="en-US" sz="1200" b="0" u="none" strike="noStrike">
                          <a:solidFill>
                            <a:srgbClr val="000000"/>
                          </a:solidFill>
                          <a:effectLst/>
                        </a:rPr>
                        <a:t>Take re-usable bags to the store</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3813437"/>
                  </a:ext>
                </a:extLst>
              </a:tr>
              <a:tr h="370840">
                <a:tc>
                  <a:txBody>
                    <a:bodyPr/>
                    <a:lstStyle/>
                    <a:p>
                      <a:pPr algn="l" fontAlgn="b"/>
                      <a:r>
                        <a:rPr lang="en-US" sz="1200" b="0" u="none" strike="noStrike">
                          <a:solidFill>
                            <a:srgbClr val="000000"/>
                          </a:solidFill>
                          <a:effectLst/>
                        </a:rPr>
                        <a:t>Avoid driving in peak-hour traffic</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556644846"/>
                  </a:ext>
                </a:extLst>
              </a:tr>
              <a:tr h="370840">
                <a:tc>
                  <a:txBody>
                    <a:bodyPr/>
                    <a:lstStyle/>
                    <a:p>
                      <a:pPr algn="l" fontAlgn="b"/>
                      <a:r>
                        <a:rPr lang="en-US" sz="1200" b="0" u="none" strike="noStrike">
                          <a:solidFill>
                            <a:srgbClr val="000000"/>
                          </a:solidFill>
                          <a:effectLst/>
                        </a:rPr>
                        <a:t>Unplug TV's, computers and other electronics when not in use</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583354496"/>
                  </a:ext>
                </a:extLst>
              </a:tr>
              <a:tr h="370840">
                <a:tc>
                  <a:txBody>
                    <a:bodyPr/>
                    <a:lstStyle/>
                    <a:p>
                      <a:pPr algn="l" fontAlgn="b"/>
                      <a:r>
                        <a:rPr lang="en-US" sz="1200" b="0" u="none" strike="noStrike">
                          <a:solidFill>
                            <a:srgbClr val="000000"/>
                          </a:solidFill>
                          <a:effectLst/>
                        </a:rPr>
                        <a:t>Only buy what you need. 20-50% of the food we buy ends up in landfill</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295161960"/>
                  </a:ext>
                </a:extLst>
              </a:tr>
              <a:tr h="370840">
                <a:tc>
                  <a:txBody>
                    <a:bodyPr/>
                    <a:lstStyle/>
                    <a:p>
                      <a:pPr algn="l" fontAlgn="b"/>
                      <a:r>
                        <a:rPr lang="en-US" sz="1200" b="0" u="none" strike="noStrike">
                          <a:solidFill>
                            <a:srgbClr val="000000"/>
                          </a:solidFill>
                          <a:effectLst/>
                        </a:rPr>
                        <a:t>Donate to organisations involved in fighting climate change</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000517692"/>
                  </a:ext>
                </a:extLst>
              </a:tr>
              <a:tr h="370840">
                <a:tc>
                  <a:txBody>
                    <a:bodyPr/>
                    <a:lstStyle/>
                    <a:p>
                      <a:pPr algn="l" fontAlgn="b"/>
                      <a:r>
                        <a:rPr lang="en-US" sz="1200" b="0" u="none" strike="noStrike">
                          <a:solidFill>
                            <a:srgbClr val="000000"/>
                          </a:solidFill>
                          <a:effectLst/>
                        </a:rPr>
                        <a:t>Use your social media platforms to promote and raise awareness about the climate crisis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988646981"/>
                  </a:ext>
                </a:extLst>
              </a:tr>
              <a:tr h="370840">
                <a:tc>
                  <a:txBody>
                    <a:bodyPr/>
                    <a:lstStyle/>
                    <a:p>
                      <a:pPr algn="l" fontAlgn="b"/>
                      <a:r>
                        <a:rPr lang="en-US" sz="1200" b="0" u="none" strike="noStrike">
                          <a:solidFill>
                            <a:srgbClr val="000000"/>
                          </a:solidFill>
                          <a:effectLst/>
                        </a:rPr>
                        <a:t>Dispel climate myths. Teach people what separates fact from fiction</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58632155"/>
                  </a:ext>
                </a:extLst>
              </a:tr>
              <a:tr h="370840">
                <a:tc>
                  <a:txBody>
                    <a:bodyPr/>
                    <a:lstStyle/>
                    <a:p>
                      <a:pPr algn="l" fontAlgn="b"/>
                      <a:r>
                        <a:rPr lang="en-US" sz="1200" b="0" u="none" strike="noStrike">
                          <a:solidFill>
                            <a:srgbClr val="000000"/>
                          </a:solidFill>
                          <a:effectLst/>
                        </a:rPr>
                        <a:t>Research. Engage. Innovate. We need climate action in all fields. </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769890498"/>
                  </a:ext>
                </a:extLst>
              </a:tr>
              <a:tr h="370840">
                <a:tc>
                  <a:txBody>
                    <a:bodyPr/>
                    <a:lstStyle/>
                    <a:p>
                      <a:pPr algn="l" fontAlgn="b"/>
                      <a:r>
                        <a:rPr lang="en-US" sz="1200" b="0" u="none" strike="noStrike">
                          <a:solidFill>
                            <a:srgbClr val="000000"/>
                          </a:solidFill>
                          <a:effectLst/>
                        </a:rPr>
                        <a:t>Understand why action is needed - read and learn about the climate crisis and the actions that you can take to make a change</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60448293"/>
                  </a:ext>
                </a:extLst>
              </a:tr>
              <a:tr h="370840">
                <a:tc>
                  <a:txBody>
                    <a:bodyPr/>
                    <a:lstStyle/>
                    <a:p>
                      <a:pPr algn="l" fontAlgn="b"/>
                      <a:r>
                        <a:rPr lang="en-US" sz="1200" b="0" u="none" strike="noStrike">
                          <a:solidFill>
                            <a:srgbClr val="000000"/>
                          </a:solidFill>
                          <a:effectLst/>
                        </a:rPr>
                        <a:t>Try being carbon neutral: it can improve public health, create jobs, benefit the climate, and costs less. It helps low-income households and poor communities, which are usually the most affected by climate change</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07644159"/>
                  </a:ext>
                </a:extLst>
              </a:tr>
              <a:tr h="370840">
                <a:tc>
                  <a:txBody>
                    <a:bodyPr/>
                    <a:lstStyle/>
                    <a:p>
                      <a:pPr algn="l" fontAlgn="b"/>
                      <a:r>
                        <a:rPr lang="en-US" sz="1200" b="0" u="none" strike="noStrike" dirty="0">
                          <a:solidFill>
                            <a:srgbClr val="000000"/>
                          </a:solidFill>
                          <a:effectLst/>
                        </a:rPr>
                        <a:t>Participate in the World Cleanup Day and invite your friends and family!</a:t>
                      </a:r>
                      <a:endParaRPr lang="en-US" sz="1200" b="0"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784339720"/>
                  </a:ext>
                </a:extLst>
              </a:tr>
            </a:tbl>
          </a:graphicData>
        </a:graphic>
      </p:graphicFrame>
    </p:spTree>
    <p:extLst>
      <p:ext uri="{BB962C8B-B14F-4D97-AF65-F5344CB8AC3E}">
        <p14:creationId xmlns:p14="http://schemas.microsoft.com/office/powerpoint/2010/main" val="1984895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BABDC-FCEF-CE41-AA74-373FDF2188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99BACD-193B-2BE7-A515-33ED0058B1D0}"/>
              </a:ext>
            </a:extLst>
          </p:cNvPr>
          <p:cNvSpPr>
            <a:spLocks noGrp="1"/>
          </p:cNvSpPr>
          <p:nvPr>
            <p:ph type="title"/>
          </p:nvPr>
        </p:nvSpPr>
        <p:spPr/>
        <p:txBody>
          <a:bodyPr/>
          <a:lstStyle/>
          <a:p>
            <a:r>
              <a:rPr lang="en-GB"/>
              <a:t>Definitive Card List (SDG 14)</a:t>
            </a:r>
            <a:br>
              <a:rPr lang="en-GB"/>
            </a:br>
            <a:r>
              <a:rPr lang="en-GB"/>
              <a:t>Life Below Water</a:t>
            </a:r>
          </a:p>
        </p:txBody>
      </p:sp>
      <p:sp>
        <p:nvSpPr>
          <p:cNvPr id="3" name="Content Placeholder 2">
            <a:extLst>
              <a:ext uri="{FF2B5EF4-FFF2-40B4-BE49-F238E27FC236}">
                <a16:creationId xmlns:a16="http://schemas.microsoft.com/office/drawing/2014/main" id="{D039DBB7-675F-B89F-7D4E-622D369AD80A}"/>
              </a:ext>
            </a:extLst>
          </p:cNvPr>
          <p:cNvSpPr>
            <a:spLocks noGrp="1"/>
          </p:cNvSpPr>
          <p:nvPr>
            <p:ph idx="1"/>
          </p:nvPr>
        </p:nvSpPr>
        <p:spPr/>
        <p:txBody>
          <a:bodyPr/>
          <a:lstStyle/>
          <a:p>
            <a:endParaRPr lang="en-GB"/>
          </a:p>
        </p:txBody>
      </p:sp>
      <p:graphicFrame>
        <p:nvGraphicFramePr>
          <p:cNvPr id="4" name="Content Placeholder 3">
            <a:extLst>
              <a:ext uri="{FF2B5EF4-FFF2-40B4-BE49-F238E27FC236}">
                <a16:creationId xmlns:a16="http://schemas.microsoft.com/office/drawing/2014/main" id="{C8BCCC80-2975-FB95-132A-B404FCF619DC}"/>
              </a:ext>
            </a:extLst>
          </p:cNvPr>
          <p:cNvGraphicFramePr>
            <a:graphicFrameLocks/>
          </p:cNvGraphicFramePr>
          <p:nvPr>
            <p:extLst>
              <p:ext uri="{D42A27DB-BD31-4B8C-83A1-F6EECF244321}">
                <p14:modId xmlns:p14="http://schemas.microsoft.com/office/powerpoint/2010/main" val="3003286483"/>
              </p:ext>
            </p:extLst>
          </p:nvPr>
        </p:nvGraphicFramePr>
        <p:xfrm>
          <a:off x="838200" y="1825625"/>
          <a:ext cx="10515600" cy="4871085"/>
        </p:xfrm>
        <a:graphic>
          <a:graphicData uri="http://schemas.openxmlformats.org/drawingml/2006/table">
            <a:tbl>
              <a:tblPr firstRow="1" bandRow="1">
                <a:tableStyleId>{93296810-A885-4BE3-A3E7-6D5BEEA58F35}</a:tableStyleId>
              </a:tblPr>
              <a:tblGrid>
                <a:gridCol w="10515600">
                  <a:extLst>
                    <a:ext uri="{9D8B030D-6E8A-4147-A177-3AD203B41FA5}">
                      <a16:colId xmlns:a16="http://schemas.microsoft.com/office/drawing/2014/main" val="483555512"/>
                    </a:ext>
                  </a:extLst>
                </a:gridCol>
              </a:tblGrid>
              <a:tr h="370840">
                <a:tc>
                  <a:txBody>
                    <a:bodyPr/>
                    <a:lstStyle/>
                    <a:p>
                      <a:pPr algn="l" fontAlgn="b"/>
                      <a:r>
                        <a:rPr lang="en-GB" sz="1200" b="1" u="none" strike="noStrike">
                          <a:solidFill>
                            <a:srgbClr val="000000"/>
                          </a:solidFill>
                          <a:effectLst/>
                        </a:rPr>
                        <a:t>Action Description</a:t>
                      </a:r>
                      <a:endParaRPr lang="en-GB" sz="1200" b="1"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845619927"/>
                  </a:ext>
                </a:extLst>
              </a:tr>
              <a:tr h="370840">
                <a:tc>
                  <a:txBody>
                    <a:bodyPr/>
                    <a:lstStyle/>
                    <a:p>
                      <a:pPr algn="l" fontAlgn="b"/>
                      <a:r>
                        <a:rPr lang="en-GB" sz="1200" b="0" u="none" strike="noStrike" dirty="0">
                          <a:solidFill>
                            <a:srgbClr val="000000"/>
                          </a:solidFill>
                          <a:effectLst/>
                        </a:rPr>
                        <a:t>Eat local sustainable food</a:t>
                      </a:r>
                      <a:endParaRPr lang="en-GB" sz="1200" b="0"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582921086"/>
                  </a:ext>
                </a:extLst>
              </a:tr>
              <a:tr h="370840">
                <a:tc>
                  <a:txBody>
                    <a:bodyPr/>
                    <a:lstStyle/>
                    <a:p>
                      <a:pPr algn="l" fontAlgn="b"/>
                      <a:r>
                        <a:rPr lang="en-US" sz="1200" b="0" u="none" strike="noStrike">
                          <a:solidFill>
                            <a:srgbClr val="000000"/>
                          </a:solidFill>
                          <a:effectLst/>
                        </a:rPr>
                        <a:t>Use fewer plastic products, which often ends up in oceans causing the death of animals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3813437"/>
                  </a:ext>
                </a:extLst>
              </a:tr>
              <a:tr h="370840">
                <a:tc>
                  <a:txBody>
                    <a:bodyPr/>
                    <a:lstStyle/>
                    <a:p>
                      <a:pPr algn="l" fontAlgn="b"/>
                      <a:r>
                        <a:rPr lang="en-US" sz="1200" b="0" u="none" strike="noStrike">
                          <a:solidFill>
                            <a:srgbClr val="000000"/>
                          </a:solidFill>
                          <a:effectLst/>
                        </a:rPr>
                        <a:t>Watch educational documentaries to inform yourself about ocean activities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556644846"/>
                  </a:ext>
                </a:extLst>
              </a:tr>
              <a:tr h="370840">
                <a:tc>
                  <a:txBody>
                    <a:bodyPr/>
                    <a:lstStyle/>
                    <a:p>
                      <a:pPr algn="l" fontAlgn="b"/>
                      <a:r>
                        <a:rPr lang="en-US" sz="1200" b="0" u="none" strike="noStrike">
                          <a:solidFill>
                            <a:srgbClr val="000000"/>
                          </a:solidFill>
                          <a:effectLst/>
                        </a:rPr>
                        <a:t>Only use the dishwasher and laundry machine when full</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583354496"/>
                  </a:ext>
                </a:extLst>
              </a:tr>
              <a:tr h="370840">
                <a:tc>
                  <a:txBody>
                    <a:bodyPr/>
                    <a:lstStyle/>
                    <a:p>
                      <a:pPr algn="l" fontAlgn="b"/>
                      <a:r>
                        <a:rPr lang="en-US" sz="1200" b="0" u="none" strike="noStrike">
                          <a:solidFill>
                            <a:srgbClr val="000000"/>
                          </a:solidFill>
                          <a:effectLst/>
                        </a:rPr>
                        <a:t>Conserve water!  Turn off running taps and fix them if they leak</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295161960"/>
                  </a:ext>
                </a:extLst>
              </a:tr>
              <a:tr h="370840">
                <a:tc>
                  <a:txBody>
                    <a:bodyPr/>
                    <a:lstStyle/>
                    <a:p>
                      <a:pPr algn="l" fontAlgn="b"/>
                      <a:r>
                        <a:rPr lang="en-US" sz="1200" b="0" u="none" strike="noStrike">
                          <a:solidFill>
                            <a:srgbClr val="000000"/>
                          </a:solidFill>
                          <a:effectLst/>
                        </a:rPr>
                        <a:t>Pick up litter around you. Don't pollute the lakes, rivers and oceans.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000517692"/>
                  </a:ext>
                </a:extLst>
              </a:tr>
              <a:tr h="370840">
                <a:tc>
                  <a:txBody>
                    <a:bodyPr/>
                    <a:lstStyle/>
                    <a:p>
                      <a:pPr algn="l" fontAlgn="b"/>
                      <a:r>
                        <a:rPr lang="en-US" sz="1200" b="0" u="none" strike="noStrike">
                          <a:solidFill>
                            <a:srgbClr val="000000"/>
                          </a:solidFill>
                          <a:effectLst/>
                        </a:rPr>
                        <a:t>Don't buy products containing microplastics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988646981"/>
                  </a:ext>
                </a:extLst>
              </a:tr>
              <a:tr h="370840">
                <a:tc>
                  <a:txBody>
                    <a:bodyPr/>
                    <a:lstStyle/>
                    <a:p>
                      <a:pPr algn="l" fontAlgn="b"/>
                      <a:r>
                        <a:rPr lang="en-US" sz="1200" b="0" u="none" strike="noStrike">
                          <a:solidFill>
                            <a:srgbClr val="000000"/>
                          </a:solidFill>
                          <a:effectLst/>
                        </a:rPr>
                        <a:t>About 80% of all tourism takes place in coastal areas. Over 3 billion people depend on marine and costal biodiversity for their livelihood. Keep beaches and the marine environment clean</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58632155"/>
                  </a:ext>
                </a:extLst>
              </a:tr>
              <a:tr h="370840">
                <a:tc>
                  <a:txBody>
                    <a:bodyPr/>
                    <a:lstStyle/>
                    <a:p>
                      <a:pPr algn="l" fontAlgn="b"/>
                      <a:r>
                        <a:rPr lang="en-US" sz="1200" b="0" u="none" strike="noStrike">
                          <a:solidFill>
                            <a:srgbClr val="000000"/>
                          </a:solidFill>
                          <a:effectLst/>
                        </a:rPr>
                        <a:t>Urge companies to find alternatives to plastic to preserve oceans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769890498"/>
                  </a:ext>
                </a:extLst>
              </a:tr>
              <a:tr h="370840">
                <a:tc>
                  <a:txBody>
                    <a:bodyPr/>
                    <a:lstStyle/>
                    <a:p>
                      <a:pPr algn="l" fontAlgn="b"/>
                      <a:r>
                        <a:rPr lang="en-US" sz="1200" b="0" u="none" strike="noStrike">
                          <a:solidFill>
                            <a:srgbClr val="000000"/>
                          </a:solidFill>
                          <a:effectLst/>
                        </a:rPr>
                        <a:t>More than 14 milion tonnes of microplastic are at the bottom of the ocean. Inform yourself about microplastics when buying cosmetics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60448293"/>
                  </a:ext>
                </a:extLst>
              </a:tr>
              <a:tr h="370840">
                <a:tc>
                  <a:txBody>
                    <a:bodyPr/>
                    <a:lstStyle/>
                    <a:p>
                      <a:pPr algn="l" fontAlgn="b"/>
                      <a:r>
                        <a:rPr lang="en-US" sz="1200" b="0" u="none" strike="noStrike">
                          <a:solidFill>
                            <a:srgbClr val="000000"/>
                          </a:solidFill>
                          <a:effectLst/>
                        </a:rPr>
                        <a:t>Learn about and donate to organisation's fighting for ocean conservation</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07644159"/>
                  </a:ext>
                </a:extLst>
              </a:tr>
              <a:tr h="370840">
                <a:tc>
                  <a:txBody>
                    <a:bodyPr/>
                    <a:lstStyle/>
                    <a:p>
                      <a:pPr algn="l" fontAlgn="b"/>
                      <a:r>
                        <a:rPr lang="en-US" sz="1200" b="0" u="none" strike="noStrike" dirty="0">
                          <a:solidFill>
                            <a:srgbClr val="000000"/>
                          </a:solidFill>
                          <a:effectLst/>
                        </a:rPr>
                        <a:t>Buy reusable straws. It is good for the environment and to save marine wildlife</a:t>
                      </a:r>
                      <a:endParaRPr lang="en-US" sz="1200" b="0"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784339720"/>
                  </a:ext>
                </a:extLst>
              </a:tr>
            </a:tbl>
          </a:graphicData>
        </a:graphic>
      </p:graphicFrame>
    </p:spTree>
    <p:extLst>
      <p:ext uri="{BB962C8B-B14F-4D97-AF65-F5344CB8AC3E}">
        <p14:creationId xmlns:p14="http://schemas.microsoft.com/office/powerpoint/2010/main" val="3854824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958C6-013D-9F8F-AA32-5E16BE2F10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081CDB-0747-C739-5AC4-7F8721CF6F03}"/>
              </a:ext>
            </a:extLst>
          </p:cNvPr>
          <p:cNvSpPr>
            <a:spLocks noGrp="1"/>
          </p:cNvSpPr>
          <p:nvPr>
            <p:ph type="title"/>
          </p:nvPr>
        </p:nvSpPr>
        <p:spPr/>
        <p:txBody>
          <a:bodyPr/>
          <a:lstStyle/>
          <a:p>
            <a:r>
              <a:rPr lang="en-GB"/>
              <a:t>Definitive Card List (SDG 15)</a:t>
            </a:r>
            <a:br>
              <a:rPr lang="en-GB"/>
            </a:br>
            <a:r>
              <a:rPr lang="en-GB"/>
              <a:t>Life on Land </a:t>
            </a:r>
          </a:p>
        </p:txBody>
      </p:sp>
      <p:sp>
        <p:nvSpPr>
          <p:cNvPr id="3" name="Content Placeholder 2">
            <a:extLst>
              <a:ext uri="{FF2B5EF4-FFF2-40B4-BE49-F238E27FC236}">
                <a16:creationId xmlns:a16="http://schemas.microsoft.com/office/drawing/2014/main" id="{93E942B3-7371-3EBB-1934-8541F26263BF}"/>
              </a:ext>
            </a:extLst>
          </p:cNvPr>
          <p:cNvSpPr>
            <a:spLocks noGrp="1"/>
          </p:cNvSpPr>
          <p:nvPr>
            <p:ph idx="1"/>
          </p:nvPr>
        </p:nvSpPr>
        <p:spPr/>
        <p:txBody>
          <a:bodyPr/>
          <a:lstStyle/>
          <a:p>
            <a:endParaRPr lang="en-GB"/>
          </a:p>
        </p:txBody>
      </p:sp>
      <p:graphicFrame>
        <p:nvGraphicFramePr>
          <p:cNvPr id="4" name="Content Placeholder 3">
            <a:extLst>
              <a:ext uri="{FF2B5EF4-FFF2-40B4-BE49-F238E27FC236}">
                <a16:creationId xmlns:a16="http://schemas.microsoft.com/office/drawing/2014/main" id="{68C86806-D786-8597-3141-179055CF9BE8}"/>
              </a:ext>
            </a:extLst>
          </p:cNvPr>
          <p:cNvGraphicFramePr>
            <a:graphicFrameLocks/>
          </p:cNvGraphicFramePr>
          <p:nvPr>
            <p:extLst>
              <p:ext uri="{D42A27DB-BD31-4B8C-83A1-F6EECF244321}">
                <p14:modId xmlns:p14="http://schemas.microsoft.com/office/powerpoint/2010/main" val="538852789"/>
              </p:ext>
            </p:extLst>
          </p:nvPr>
        </p:nvGraphicFramePr>
        <p:xfrm>
          <a:off x="838200" y="1825625"/>
          <a:ext cx="10515600" cy="4871085"/>
        </p:xfrm>
        <a:graphic>
          <a:graphicData uri="http://schemas.openxmlformats.org/drawingml/2006/table">
            <a:tbl>
              <a:tblPr firstRow="1" bandRow="1">
                <a:tableStyleId>{93296810-A885-4BE3-A3E7-6D5BEEA58F35}</a:tableStyleId>
              </a:tblPr>
              <a:tblGrid>
                <a:gridCol w="10515600">
                  <a:extLst>
                    <a:ext uri="{9D8B030D-6E8A-4147-A177-3AD203B41FA5}">
                      <a16:colId xmlns:a16="http://schemas.microsoft.com/office/drawing/2014/main" val="483555512"/>
                    </a:ext>
                  </a:extLst>
                </a:gridCol>
              </a:tblGrid>
              <a:tr h="370840">
                <a:tc>
                  <a:txBody>
                    <a:bodyPr/>
                    <a:lstStyle/>
                    <a:p>
                      <a:pPr algn="l" fontAlgn="b"/>
                      <a:r>
                        <a:rPr lang="en-GB" sz="1200" b="1" u="none" strike="noStrike">
                          <a:solidFill>
                            <a:srgbClr val="000000"/>
                          </a:solidFill>
                          <a:effectLst/>
                        </a:rPr>
                        <a:t>Action Description</a:t>
                      </a:r>
                      <a:endParaRPr lang="en-GB" sz="1200" b="1"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845619927"/>
                  </a:ext>
                </a:extLst>
              </a:tr>
              <a:tr h="370840">
                <a:tc>
                  <a:txBody>
                    <a:bodyPr/>
                    <a:lstStyle/>
                    <a:p>
                      <a:pPr algn="l" fontAlgn="b"/>
                      <a:r>
                        <a:rPr lang="en-US" sz="1200" b="0" u="none" strike="noStrike">
                          <a:solidFill>
                            <a:srgbClr val="000000"/>
                          </a:solidFill>
                          <a:effectLst/>
                        </a:rPr>
                        <a:t>Eat seasonal produce. It tastes better, it is cheaper and it is environmentally friendly</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582921086"/>
                  </a:ext>
                </a:extLst>
              </a:tr>
              <a:tr h="370840">
                <a:tc>
                  <a:txBody>
                    <a:bodyPr/>
                    <a:lstStyle/>
                    <a:p>
                      <a:pPr algn="l" fontAlgn="b"/>
                      <a:r>
                        <a:rPr lang="en-US" sz="1200" b="0" u="none" strike="noStrike" dirty="0">
                          <a:solidFill>
                            <a:srgbClr val="000000"/>
                          </a:solidFill>
                          <a:effectLst/>
                        </a:rPr>
                        <a:t>Recycle used paper and go paperless where possible</a:t>
                      </a:r>
                      <a:endParaRPr lang="en-US" sz="1200" b="0"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3813437"/>
                  </a:ext>
                </a:extLst>
              </a:tr>
              <a:tr h="370840">
                <a:tc>
                  <a:txBody>
                    <a:bodyPr/>
                    <a:lstStyle/>
                    <a:p>
                      <a:pPr algn="l" fontAlgn="b"/>
                      <a:r>
                        <a:rPr lang="en-US" sz="1200" b="0" u="none" strike="noStrike">
                          <a:solidFill>
                            <a:srgbClr val="000000"/>
                          </a:solidFill>
                          <a:effectLst/>
                        </a:rPr>
                        <a:t>When you shop make environmentally-friendly choices that are in </a:t>
                      </a:r>
                      <a:r>
                        <a:rPr lang="en-US" sz="1200" b="0" u="none" strike="noStrike" err="1">
                          <a:solidFill>
                            <a:srgbClr val="000000"/>
                          </a:solidFill>
                          <a:effectLst/>
                        </a:rPr>
                        <a:t>favour</a:t>
                      </a:r>
                      <a:r>
                        <a:rPr lang="en-US" sz="1200" b="0" u="none" strike="noStrike">
                          <a:solidFill>
                            <a:srgbClr val="000000"/>
                          </a:solidFill>
                          <a:effectLst/>
                        </a:rPr>
                        <a:t> of our planet</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556644846"/>
                  </a:ext>
                </a:extLst>
              </a:tr>
              <a:tr h="370840">
                <a:tc>
                  <a:txBody>
                    <a:bodyPr/>
                    <a:lstStyle/>
                    <a:p>
                      <a:pPr algn="l" fontAlgn="b"/>
                      <a:r>
                        <a:rPr lang="en-US" sz="1200" b="0" u="none" strike="noStrike">
                          <a:solidFill>
                            <a:srgbClr val="000000"/>
                          </a:solidFill>
                          <a:effectLst/>
                        </a:rPr>
                        <a:t>Eat less meat.  The production and distribution of meat has a huge impact on greenhouse gas emissions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583354496"/>
                  </a:ext>
                </a:extLst>
              </a:tr>
              <a:tr h="370840">
                <a:tc>
                  <a:txBody>
                    <a:bodyPr/>
                    <a:lstStyle/>
                    <a:p>
                      <a:pPr algn="l" fontAlgn="b"/>
                      <a:r>
                        <a:rPr lang="en-US" sz="1200" b="0" u="none" strike="noStrike">
                          <a:solidFill>
                            <a:srgbClr val="000000"/>
                          </a:solidFill>
                          <a:effectLst/>
                        </a:rPr>
                        <a:t>Make your own compost. It supports biodiversity, enriches the soil and reduces the need for chemical fertilisers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295161960"/>
                  </a:ext>
                </a:extLst>
              </a:tr>
              <a:tr h="370840">
                <a:tc>
                  <a:txBody>
                    <a:bodyPr/>
                    <a:lstStyle/>
                    <a:p>
                      <a:pPr algn="l" fontAlgn="b"/>
                      <a:r>
                        <a:rPr lang="en-GB" sz="1200" b="0" u="none" strike="noStrike">
                          <a:solidFill>
                            <a:srgbClr val="000000"/>
                          </a:solidFill>
                          <a:effectLst/>
                        </a:rPr>
                        <a:t>Buy recycled products</a:t>
                      </a:r>
                      <a:endParaRPr lang="en-GB"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000517692"/>
                  </a:ext>
                </a:extLst>
              </a:tr>
              <a:tr h="370840">
                <a:tc>
                  <a:txBody>
                    <a:bodyPr/>
                    <a:lstStyle/>
                    <a:p>
                      <a:pPr algn="l" fontAlgn="b"/>
                      <a:r>
                        <a:rPr lang="en-GB" sz="1200" b="0" u="none" strike="noStrike">
                          <a:solidFill>
                            <a:srgbClr val="000000"/>
                          </a:solidFill>
                          <a:effectLst/>
                        </a:rPr>
                        <a:t>Practice responsible wildlife tourism</a:t>
                      </a:r>
                      <a:endParaRPr lang="en-GB"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988646981"/>
                  </a:ext>
                </a:extLst>
              </a:tr>
              <a:tr h="370840">
                <a:tc>
                  <a:txBody>
                    <a:bodyPr/>
                    <a:lstStyle/>
                    <a:p>
                      <a:pPr algn="l" fontAlgn="b"/>
                      <a:r>
                        <a:rPr lang="en-US" sz="1200" b="0" u="none" strike="noStrike">
                          <a:solidFill>
                            <a:srgbClr val="000000"/>
                          </a:solidFill>
                          <a:effectLst/>
                        </a:rPr>
                        <a:t>Pick up litter, leave only footprints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58632155"/>
                  </a:ext>
                </a:extLst>
              </a:tr>
              <a:tr h="370840">
                <a:tc>
                  <a:txBody>
                    <a:bodyPr/>
                    <a:lstStyle/>
                    <a:p>
                      <a:pPr algn="l" fontAlgn="b"/>
                      <a:r>
                        <a:rPr lang="en-US" sz="1200" b="0" u="none" strike="noStrike">
                          <a:solidFill>
                            <a:srgbClr val="000000"/>
                          </a:solidFill>
                          <a:effectLst/>
                        </a:rPr>
                        <a:t>Leave plants and trees in their natural habitat</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769890498"/>
                  </a:ext>
                </a:extLst>
              </a:tr>
              <a:tr h="370840">
                <a:tc>
                  <a:txBody>
                    <a:bodyPr/>
                    <a:lstStyle/>
                    <a:p>
                      <a:pPr algn="l" fontAlgn="b"/>
                      <a:r>
                        <a:rPr lang="en-US" sz="1200" b="0" u="none" strike="noStrike">
                          <a:solidFill>
                            <a:srgbClr val="000000"/>
                          </a:solidFill>
                          <a:effectLst/>
                        </a:rPr>
                        <a:t>Support wildlife </a:t>
                      </a:r>
                      <a:r>
                        <a:rPr lang="en-US" sz="1200" b="0" u="none" strike="noStrike" err="1">
                          <a:solidFill>
                            <a:srgbClr val="000000"/>
                          </a:solidFill>
                          <a:effectLst/>
                        </a:rPr>
                        <a:t>conervancies</a:t>
                      </a:r>
                      <a:r>
                        <a:rPr lang="en-US" sz="1200" b="0" u="none" strike="noStrike">
                          <a:solidFill>
                            <a:srgbClr val="000000"/>
                          </a:solidFill>
                          <a:effectLst/>
                        </a:rPr>
                        <a:t> to avoid human/wildlife conflicts and ensure the safety of livestock</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60448293"/>
                  </a:ext>
                </a:extLst>
              </a:tr>
              <a:tr h="370840">
                <a:tc>
                  <a:txBody>
                    <a:bodyPr/>
                    <a:lstStyle/>
                    <a:p>
                      <a:pPr algn="l" fontAlgn="b"/>
                      <a:r>
                        <a:rPr lang="en-US" sz="1200" b="0" u="none" strike="noStrike">
                          <a:solidFill>
                            <a:srgbClr val="000000"/>
                          </a:solidFill>
                          <a:effectLst/>
                        </a:rPr>
                        <a:t>Plant &amp; protect trees. They benefit all lives on earth and provide for the oxygen we breathe. They are also essential to some communities' environment as forests are home to 300 million people and 1.6 bilion people depend on them for their livelihoods.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07644159"/>
                  </a:ext>
                </a:extLst>
              </a:tr>
              <a:tr h="370840">
                <a:tc>
                  <a:txBody>
                    <a:bodyPr/>
                    <a:lstStyle/>
                    <a:p>
                      <a:pPr algn="l" fontAlgn="b"/>
                      <a:r>
                        <a:rPr lang="en-US" sz="1200" b="0" u="none" strike="noStrike" dirty="0">
                          <a:solidFill>
                            <a:srgbClr val="000000"/>
                          </a:solidFill>
                          <a:effectLst/>
                        </a:rPr>
                        <a:t>Only print what you really need: over-consumption of paper has a real impact on deforestation which damages wildlife and people habitats</a:t>
                      </a:r>
                      <a:endParaRPr lang="en-US" sz="1200" b="0"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784339720"/>
                  </a:ext>
                </a:extLst>
              </a:tr>
            </a:tbl>
          </a:graphicData>
        </a:graphic>
      </p:graphicFrame>
    </p:spTree>
    <p:extLst>
      <p:ext uri="{BB962C8B-B14F-4D97-AF65-F5344CB8AC3E}">
        <p14:creationId xmlns:p14="http://schemas.microsoft.com/office/powerpoint/2010/main" val="25902961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F2EB9-0D14-3B71-2696-A0CC24233E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7F6407-1F63-642D-9689-02B1B2162372}"/>
              </a:ext>
            </a:extLst>
          </p:cNvPr>
          <p:cNvSpPr>
            <a:spLocks noGrp="1"/>
          </p:cNvSpPr>
          <p:nvPr>
            <p:ph type="title"/>
          </p:nvPr>
        </p:nvSpPr>
        <p:spPr/>
        <p:txBody>
          <a:bodyPr/>
          <a:lstStyle/>
          <a:p>
            <a:r>
              <a:rPr lang="en-GB"/>
              <a:t>Definitive Card List (SDG 16)</a:t>
            </a:r>
            <a:br>
              <a:rPr lang="en-GB"/>
            </a:br>
            <a:r>
              <a:rPr lang="en-GB"/>
              <a:t>Peace, Justice and Strong Institutions</a:t>
            </a:r>
          </a:p>
        </p:txBody>
      </p:sp>
      <p:sp>
        <p:nvSpPr>
          <p:cNvPr id="3" name="Content Placeholder 2">
            <a:extLst>
              <a:ext uri="{FF2B5EF4-FFF2-40B4-BE49-F238E27FC236}">
                <a16:creationId xmlns:a16="http://schemas.microsoft.com/office/drawing/2014/main" id="{6DC40E8E-7B36-07E9-3519-261E66A53B85}"/>
              </a:ext>
            </a:extLst>
          </p:cNvPr>
          <p:cNvSpPr>
            <a:spLocks noGrp="1"/>
          </p:cNvSpPr>
          <p:nvPr>
            <p:ph idx="1"/>
          </p:nvPr>
        </p:nvSpPr>
        <p:spPr/>
        <p:txBody>
          <a:bodyPr/>
          <a:lstStyle/>
          <a:p>
            <a:endParaRPr lang="en-GB"/>
          </a:p>
        </p:txBody>
      </p:sp>
      <p:graphicFrame>
        <p:nvGraphicFramePr>
          <p:cNvPr id="4" name="Content Placeholder 3">
            <a:extLst>
              <a:ext uri="{FF2B5EF4-FFF2-40B4-BE49-F238E27FC236}">
                <a16:creationId xmlns:a16="http://schemas.microsoft.com/office/drawing/2014/main" id="{F0879175-D415-08F3-D501-05357739CA16}"/>
              </a:ext>
            </a:extLst>
          </p:cNvPr>
          <p:cNvGraphicFramePr>
            <a:graphicFrameLocks/>
          </p:cNvGraphicFramePr>
          <p:nvPr>
            <p:extLst>
              <p:ext uri="{D42A27DB-BD31-4B8C-83A1-F6EECF244321}">
                <p14:modId xmlns:p14="http://schemas.microsoft.com/office/powerpoint/2010/main" val="2868112012"/>
              </p:ext>
            </p:extLst>
          </p:nvPr>
        </p:nvGraphicFramePr>
        <p:xfrm>
          <a:off x="838200" y="1825625"/>
          <a:ext cx="10515600" cy="4820920"/>
        </p:xfrm>
        <a:graphic>
          <a:graphicData uri="http://schemas.openxmlformats.org/drawingml/2006/table">
            <a:tbl>
              <a:tblPr firstRow="1" bandRow="1">
                <a:tableStyleId>{93296810-A885-4BE3-A3E7-6D5BEEA58F35}</a:tableStyleId>
              </a:tblPr>
              <a:tblGrid>
                <a:gridCol w="10515600">
                  <a:extLst>
                    <a:ext uri="{9D8B030D-6E8A-4147-A177-3AD203B41FA5}">
                      <a16:colId xmlns:a16="http://schemas.microsoft.com/office/drawing/2014/main" val="483555512"/>
                    </a:ext>
                  </a:extLst>
                </a:gridCol>
              </a:tblGrid>
              <a:tr h="370840">
                <a:tc>
                  <a:txBody>
                    <a:bodyPr/>
                    <a:lstStyle/>
                    <a:p>
                      <a:pPr algn="l" fontAlgn="b"/>
                      <a:r>
                        <a:rPr lang="en-GB" sz="1200" b="1" u="none" strike="noStrike">
                          <a:solidFill>
                            <a:srgbClr val="000000"/>
                          </a:solidFill>
                          <a:effectLst/>
                        </a:rPr>
                        <a:t>Action Description</a:t>
                      </a:r>
                      <a:endParaRPr lang="en-GB" sz="1200" b="1"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845619927"/>
                  </a:ext>
                </a:extLst>
              </a:tr>
              <a:tr h="370840">
                <a:tc>
                  <a:txBody>
                    <a:bodyPr/>
                    <a:lstStyle/>
                    <a:p>
                      <a:pPr algn="l" fontAlgn="b"/>
                      <a:r>
                        <a:rPr lang="en-US" sz="1200" b="0" u="none" strike="noStrike">
                          <a:solidFill>
                            <a:srgbClr val="000000"/>
                          </a:solidFill>
                          <a:effectLst/>
                        </a:rPr>
                        <a:t>Make your voice heard and vote in your country's elections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582921086"/>
                  </a:ext>
                </a:extLst>
              </a:tr>
              <a:tr h="370840">
                <a:tc>
                  <a:txBody>
                    <a:bodyPr/>
                    <a:lstStyle/>
                    <a:p>
                      <a:pPr algn="l" fontAlgn="b"/>
                      <a:r>
                        <a:rPr lang="en-US" sz="1200" b="0" u="none" strike="noStrike">
                          <a:solidFill>
                            <a:srgbClr val="000000"/>
                          </a:solidFill>
                          <a:effectLst/>
                        </a:rPr>
                        <a:t>Participate in your country's decision making processes in an informed manner</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3813437"/>
                  </a:ext>
                </a:extLst>
              </a:tr>
              <a:tr h="370840">
                <a:tc>
                  <a:txBody>
                    <a:bodyPr/>
                    <a:lstStyle/>
                    <a:p>
                      <a:pPr algn="l" fontAlgn="b"/>
                      <a:r>
                        <a:rPr lang="en-US" sz="1200" b="0" u="none" strike="noStrike" dirty="0">
                          <a:solidFill>
                            <a:srgbClr val="000000"/>
                          </a:solidFill>
                          <a:effectLst/>
                        </a:rPr>
                        <a:t>Stop violence against women. If you see it happening, report it. </a:t>
                      </a:r>
                      <a:endParaRPr lang="en-US" sz="1200" b="0"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556644846"/>
                  </a:ext>
                </a:extLst>
              </a:tr>
              <a:tr h="370840">
                <a:tc>
                  <a:txBody>
                    <a:bodyPr/>
                    <a:lstStyle/>
                    <a:p>
                      <a:pPr algn="l" fontAlgn="b"/>
                      <a:r>
                        <a:rPr lang="en-US" sz="1200" b="0" u="none" strike="noStrike">
                          <a:solidFill>
                            <a:srgbClr val="000000"/>
                          </a:solidFill>
                          <a:effectLst/>
                        </a:rPr>
                        <a:t>Find value in different demographics, thoughts and beliefs for an inclusive society</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583354496"/>
                  </a:ext>
                </a:extLst>
              </a:tr>
              <a:tr h="370840">
                <a:tc>
                  <a:txBody>
                    <a:bodyPr/>
                    <a:lstStyle/>
                    <a:p>
                      <a:pPr algn="l" fontAlgn="b"/>
                      <a:r>
                        <a:rPr lang="en-US" sz="1200" b="0" u="none" strike="noStrike">
                          <a:solidFill>
                            <a:srgbClr val="000000"/>
                          </a:solidFill>
                          <a:effectLst/>
                        </a:rPr>
                        <a:t>Demonstrate a peaceful environment at home</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295161960"/>
                  </a:ext>
                </a:extLst>
              </a:tr>
              <a:tr h="370840">
                <a:tc>
                  <a:txBody>
                    <a:bodyPr/>
                    <a:lstStyle/>
                    <a:p>
                      <a:pPr algn="l" fontAlgn="b"/>
                      <a:r>
                        <a:rPr lang="en-US" sz="1200" b="0" u="none" strike="noStrike">
                          <a:solidFill>
                            <a:srgbClr val="000000"/>
                          </a:solidFill>
                          <a:effectLst/>
                        </a:rPr>
                        <a:t>If you work for an international organisation, work to de-escalate conflicts caused by climate change</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000517692"/>
                  </a:ext>
                </a:extLst>
              </a:tr>
              <a:tr h="370840">
                <a:tc>
                  <a:txBody>
                    <a:bodyPr/>
                    <a:lstStyle/>
                    <a:p>
                      <a:pPr algn="l" fontAlgn="b"/>
                      <a:r>
                        <a:rPr lang="en-US" sz="1200" b="0" u="none" strike="noStrike">
                          <a:solidFill>
                            <a:srgbClr val="000000"/>
                          </a:solidFill>
                          <a:effectLst/>
                        </a:rPr>
                        <a:t>Be a responsible steward of natural resources to avoid appropriation and exploitation.</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988646981"/>
                  </a:ext>
                </a:extLst>
              </a:tr>
              <a:tr h="370840">
                <a:tc>
                  <a:txBody>
                    <a:bodyPr/>
                    <a:lstStyle/>
                    <a:p>
                      <a:pPr algn="l" fontAlgn="b"/>
                      <a:r>
                        <a:rPr lang="en-US" sz="1200" b="0" u="none" strike="noStrike">
                          <a:solidFill>
                            <a:srgbClr val="000000"/>
                          </a:solidFill>
                          <a:effectLst/>
                        </a:rPr>
                        <a:t>Where possible, hold your government accountable to its climate targets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58632155"/>
                  </a:ext>
                </a:extLst>
              </a:tr>
              <a:tr h="370840">
                <a:tc>
                  <a:txBody>
                    <a:bodyPr/>
                    <a:lstStyle/>
                    <a:p>
                      <a:pPr algn="l" fontAlgn="b"/>
                      <a:r>
                        <a:rPr lang="en-US" sz="1200" b="0" u="none" strike="noStrike">
                          <a:solidFill>
                            <a:srgbClr val="000000"/>
                          </a:solidFill>
                          <a:effectLst/>
                        </a:rPr>
                        <a:t>Discuss with people who are marginalised by climate injustices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769890498"/>
                  </a:ext>
                </a:extLst>
              </a:tr>
              <a:tr h="370840">
                <a:tc>
                  <a:txBody>
                    <a:bodyPr/>
                    <a:lstStyle/>
                    <a:p>
                      <a:pPr algn="l" fontAlgn="b"/>
                      <a:r>
                        <a:rPr lang="en-US" sz="1200" b="0" u="none" strike="noStrike">
                          <a:solidFill>
                            <a:srgbClr val="000000"/>
                          </a:solidFill>
                          <a:effectLst/>
                        </a:rPr>
                        <a:t>Ensure an equal representation of staff in global and local decision-making positions (e.g. country, education, gender, etc.)</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60448293"/>
                  </a:ext>
                </a:extLst>
              </a:tr>
              <a:tr h="370840">
                <a:tc>
                  <a:txBody>
                    <a:bodyPr/>
                    <a:lstStyle/>
                    <a:p>
                      <a:pPr algn="l" fontAlgn="b"/>
                      <a:r>
                        <a:rPr lang="en-US" sz="1200" b="0" u="none" strike="noStrike">
                          <a:solidFill>
                            <a:srgbClr val="000000"/>
                          </a:solidFill>
                          <a:effectLst/>
                        </a:rPr>
                        <a:t>Engage in cultural, social and political activities of your local community</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07644159"/>
                  </a:ext>
                </a:extLst>
              </a:tr>
              <a:tr h="370840">
                <a:tc>
                  <a:txBody>
                    <a:bodyPr/>
                    <a:lstStyle/>
                    <a:p>
                      <a:pPr algn="l" fontAlgn="b"/>
                      <a:r>
                        <a:rPr lang="en-US" sz="1200" b="0" u="none" strike="noStrike">
                          <a:solidFill>
                            <a:srgbClr val="000000"/>
                          </a:solidFill>
                          <a:effectLst/>
                        </a:rPr>
                        <a:t>LGBTQ+ commuinties often battle with inequalities and discrimination. Work towards building a more inclusive world</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784339720"/>
                  </a:ext>
                </a:extLst>
              </a:tr>
            </a:tbl>
          </a:graphicData>
        </a:graphic>
      </p:graphicFrame>
    </p:spTree>
    <p:extLst>
      <p:ext uri="{BB962C8B-B14F-4D97-AF65-F5344CB8AC3E}">
        <p14:creationId xmlns:p14="http://schemas.microsoft.com/office/powerpoint/2010/main" val="3846786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39537-60F3-EAD8-8BD0-EBC0BFBDA9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93F92E-F8C5-A335-5113-F10F2AB7456B}"/>
              </a:ext>
            </a:extLst>
          </p:cNvPr>
          <p:cNvSpPr>
            <a:spLocks noGrp="1"/>
          </p:cNvSpPr>
          <p:nvPr>
            <p:ph type="title"/>
          </p:nvPr>
        </p:nvSpPr>
        <p:spPr>
          <a:xfrm>
            <a:off x="582561" y="376808"/>
            <a:ext cx="10515600" cy="1325563"/>
          </a:xfrm>
        </p:spPr>
        <p:txBody>
          <a:bodyPr/>
          <a:lstStyle/>
          <a:p>
            <a:r>
              <a:rPr lang="en-US"/>
              <a:t>Project Game Outputs </a:t>
            </a:r>
            <a:endParaRPr lang="en-GB" dirty="0"/>
          </a:p>
        </p:txBody>
      </p:sp>
      <p:sp>
        <p:nvSpPr>
          <p:cNvPr id="3" name="Content Placeholder 2">
            <a:extLst>
              <a:ext uri="{FF2B5EF4-FFF2-40B4-BE49-F238E27FC236}">
                <a16:creationId xmlns:a16="http://schemas.microsoft.com/office/drawing/2014/main" id="{0FFC93F9-DCD8-04C1-B524-4881AF6ECBEE}"/>
              </a:ext>
            </a:extLst>
          </p:cNvPr>
          <p:cNvSpPr>
            <a:spLocks noGrp="1"/>
          </p:cNvSpPr>
          <p:nvPr>
            <p:ph idx="1"/>
          </p:nvPr>
        </p:nvSpPr>
        <p:spPr/>
        <p:txBody>
          <a:bodyPr>
            <a:normAutofit fontScale="70000" lnSpcReduction="20000"/>
          </a:bodyPr>
          <a:lstStyle/>
          <a:p>
            <a:pPr marL="0" indent="0">
              <a:buNone/>
            </a:pPr>
            <a:r>
              <a:rPr lang="en-US" b="1" dirty="0"/>
              <a:t>1) </a:t>
            </a:r>
            <a:r>
              <a:rPr lang="en-US" b="1" dirty="0">
                <a:hlinkClick r:id="rId2" action="ppaction://hlinksldjump"/>
              </a:rPr>
              <a:t>17 SDGs Memory Game</a:t>
            </a:r>
            <a:endParaRPr lang="en-US" b="1" dirty="0"/>
          </a:p>
          <a:p>
            <a:pPr lvl="1"/>
            <a:r>
              <a:rPr lang="en-US" dirty="0"/>
              <a:t>Based on: Memory</a:t>
            </a:r>
          </a:p>
          <a:p>
            <a:pPr lvl="1"/>
            <a:r>
              <a:rPr lang="en-US" dirty="0"/>
              <a:t>Type of game: Set Collection</a:t>
            </a:r>
          </a:p>
          <a:p>
            <a:endParaRPr lang="en-US" dirty="0"/>
          </a:p>
          <a:p>
            <a:pPr marL="0" indent="0">
              <a:buNone/>
            </a:pPr>
            <a:r>
              <a:rPr lang="en-US" b="1" dirty="0"/>
              <a:t>2) </a:t>
            </a:r>
            <a:r>
              <a:rPr lang="en-US" b="1" dirty="0">
                <a:hlinkClick r:id="rId3" action="ppaction://hlinksldjump"/>
              </a:rPr>
              <a:t>PRME Pumps</a:t>
            </a:r>
            <a:endParaRPr lang="en-US" b="1" dirty="0"/>
          </a:p>
          <a:p>
            <a:pPr lvl="1"/>
            <a:r>
              <a:rPr lang="en-US" dirty="0"/>
              <a:t>Based on: Top Trumps </a:t>
            </a:r>
          </a:p>
          <a:p>
            <a:pPr lvl="1"/>
            <a:r>
              <a:rPr lang="en-US" dirty="0"/>
              <a:t>Type of game: Trick Taking</a:t>
            </a:r>
          </a:p>
          <a:p>
            <a:endParaRPr lang="en-US" dirty="0"/>
          </a:p>
          <a:p>
            <a:pPr marL="0" indent="0">
              <a:buNone/>
            </a:pPr>
            <a:r>
              <a:rPr lang="en-US" b="1" dirty="0"/>
              <a:t>3) </a:t>
            </a:r>
            <a:r>
              <a:rPr lang="en-US" b="1" dirty="0">
                <a:hlinkClick r:id="rId4" action="ppaction://hlinksldjump"/>
              </a:rPr>
              <a:t>Cards for Sustainability</a:t>
            </a:r>
            <a:endParaRPr lang="en-US" b="1" dirty="0"/>
          </a:p>
          <a:p>
            <a:pPr lvl="1"/>
            <a:r>
              <a:rPr lang="en-US" dirty="0"/>
              <a:t>Based on: Cards against Humanity </a:t>
            </a:r>
          </a:p>
          <a:p>
            <a:pPr lvl="1"/>
            <a:r>
              <a:rPr lang="en-US" dirty="0"/>
              <a:t>Type of game: Party Game</a:t>
            </a:r>
          </a:p>
          <a:p>
            <a:pPr lvl="1"/>
            <a:endParaRPr lang="en-US" dirty="0"/>
          </a:p>
          <a:p>
            <a:pPr marL="0" indent="0">
              <a:buNone/>
            </a:pPr>
            <a:r>
              <a:rPr lang="en-US" b="1" dirty="0"/>
              <a:t>4) </a:t>
            </a:r>
            <a:r>
              <a:rPr lang="en-US" b="1" dirty="0">
                <a:hlinkClick r:id="rId5" action="ppaction://hlinksldjump"/>
              </a:rPr>
              <a:t>Concord</a:t>
            </a:r>
            <a:endParaRPr lang="en-US" b="1" dirty="0"/>
          </a:p>
          <a:p>
            <a:pPr lvl="1"/>
            <a:r>
              <a:rPr lang="en-US" dirty="0"/>
              <a:t>Based on: Dominion </a:t>
            </a:r>
          </a:p>
          <a:p>
            <a:pPr lvl="1"/>
            <a:r>
              <a:rPr lang="en-US" dirty="0"/>
              <a:t>Type of game: Deck Builder </a:t>
            </a:r>
            <a:endParaRPr lang="en-GB" dirty="0"/>
          </a:p>
        </p:txBody>
      </p:sp>
      <p:pic>
        <p:nvPicPr>
          <p:cNvPr id="3074" name="Picture 2" descr="Cards Against Humanity: UK Edition : Cards Against Humanity, LLC.:  Amazon.co.uk: Outlet">
            <a:extLst>
              <a:ext uri="{FF2B5EF4-FFF2-40B4-BE49-F238E27FC236}">
                <a16:creationId xmlns:a16="http://schemas.microsoft.com/office/drawing/2014/main" id="{94EC52A0-54FF-392B-0FA5-8FC2532123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3456" y="1039590"/>
            <a:ext cx="2595245" cy="45207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70A2B11A-260B-CE03-F0AF-8CDF23A3A6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4392" y="3563937"/>
            <a:ext cx="2807208" cy="280720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E3CFADA3-5B98-0310-230E-EF4E8EBC39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4936" y="182880"/>
            <a:ext cx="3246120" cy="3246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647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E5632-A095-F358-551E-8ECA34049E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EBB9EC-3419-4E54-C318-B29748DEB8A0}"/>
              </a:ext>
            </a:extLst>
          </p:cNvPr>
          <p:cNvSpPr>
            <a:spLocks noGrp="1"/>
          </p:cNvSpPr>
          <p:nvPr>
            <p:ph type="title"/>
          </p:nvPr>
        </p:nvSpPr>
        <p:spPr/>
        <p:txBody>
          <a:bodyPr/>
          <a:lstStyle/>
          <a:p>
            <a:r>
              <a:rPr lang="en-GB"/>
              <a:t>Definitive Card List (SDG 17)</a:t>
            </a:r>
            <a:br>
              <a:rPr lang="en-GB"/>
            </a:br>
            <a:r>
              <a:rPr lang="en-GB"/>
              <a:t>Partnerships for the Goals</a:t>
            </a:r>
          </a:p>
        </p:txBody>
      </p:sp>
      <p:sp>
        <p:nvSpPr>
          <p:cNvPr id="3" name="Content Placeholder 2">
            <a:extLst>
              <a:ext uri="{FF2B5EF4-FFF2-40B4-BE49-F238E27FC236}">
                <a16:creationId xmlns:a16="http://schemas.microsoft.com/office/drawing/2014/main" id="{C891FED9-0F16-EC2D-F64F-30A7229F0E13}"/>
              </a:ext>
            </a:extLst>
          </p:cNvPr>
          <p:cNvSpPr>
            <a:spLocks noGrp="1"/>
          </p:cNvSpPr>
          <p:nvPr>
            <p:ph idx="1"/>
          </p:nvPr>
        </p:nvSpPr>
        <p:spPr/>
        <p:txBody>
          <a:bodyPr/>
          <a:lstStyle/>
          <a:p>
            <a:endParaRPr lang="en-GB"/>
          </a:p>
        </p:txBody>
      </p:sp>
      <p:graphicFrame>
        <p:nvGraphicFramePr>
          <p:cNvPr id="4" name="Content Placeholder 3">
            <a:extLst>
              <a:ext uri="{FF2B5EF4-FFF2-40B4-BE49-F238E27FC236}">
                <a16:creationId xmlns:a16="http://schemas.microsoft.com/office/drawing/2014/main" id="{7F338377-963E-2389-D511-CE89619B1721}"/>
              </a:ext>
            </a:extLst>
          </p:cNvPr>
          <p:cNvGraphicFramePr>
            <a:graphicFrameLocks/>
          </p:cNvGraphicFramePr>
          <p:nvPr>
            <p:extLst>
              <p:ext uri="{D42A27DB-BD31-4B8C-83A1-F6EECF244321}">
                <p14:modId xmlns:p14="http://schemas.microsoft.com/office/powerpoint/2010/main" val="3418531001"/>
              </p:ext>
            </p:extLst>
          </p:nvPr>
        </p:nvGraphicFramePr>
        <p:xfrm>
          <a:off x="838200" y="1825625"/>
          <a:ext cx="10515600" cy="4820920"/>
        </p:xfrm>
        <a:graphic>
          <a:graphicData uri="http://schemas.openxmlformats.org/drawingml/2006/table">
            <a:tbl>
              <a:tblPr firstRow="1" bandRow="1">
                <a:tableStyleId>{93296810-A885-4BE3-A3E7-6D5BEEA58F35}</a:tableStyleId>
              </a:tblPr>
              <a:tblGrid>
                <a:gridCol w="10515600">
                  <a:extLst>
                    <a:ext uri="{9D8B030D-6E8A-4147-A177-3AD203B41FA5}">
                      <a16:colId xmlns:a16="http://schemas.microsoft.com/office/drawing/2014/main" val="483555512"/>
                    </a:ext>
                  </a:extLst>
                </a:gridCol>
              </a:tblGrid>
              <a:tr h="370840">
                <a:tc>
                  <a:txBody>
                    <a:bodyPr/>
                    <a:lstStyle/>
                    <a:p>
                      <a:pPr algn="l" fontAlgn="b"/>
                      <a:r>
                        <a:rPr lang="en-GB" sz="1200" b="1" u="none" strike="noStrike">
                          <a:solidFill>
                            <a:srgbClr val="000000"/>
                          </a:solidFill>
                          <a:effectLst/>
                        </a:rPr>
                        <a:t>Action Description</a:t>
                      </a:r>
                      <a:endParaRPr lang="en-GB" sz="1200" b="1"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845619927"/>
                  </a:ext>
                </a:extLst>
              </a:tr>
              <a:tr h="370840">
                <a:tc>
                  <a:txBody>
                    <a:bodyPr/>
                    <a:lstStyle/>
                    <a:p>
                      <a:pPr algn="l" fontAlgn="b"/>
                      <a:r>
                        <a:rPr lang="en-US" sz="1200" b="0" u="none" strike="noStrike">
                          <a:solidFill>
                            <a:srgbClr val="000000"/>
                          </a:solidFill>
                          <a:effectLst/>
                        </a:rPr>
                        <a:t>Teach kids about partnerships through sport</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582921086"/>
                  </a:ext>
                </a:extLst>
              </a:tr>
              <a:tr h="370840">
                <a:tc>
                  <a:txBody>
                    <a:bodyPr/>
                    <a:lstStyle/>
                    <a:p>
                      <a:pPr algn="l" fontAlgn="b"/>
                      <a:r>
                        <a:rPr lang="en-US" sz="1200" b="0" u="none" strike="noStrike">
                          <a:solidFill>
                            <a:srgbClr val="000000"/>
                          </a:solidFill>
                          <a:effectLst/>
                        </a:rPr>
                        <a:t>Collaborate with organisations that need funding in an area you feel strongly about</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3813437"/>
                  </a:ext>
                </a:extLst>
              </a:tr>
              <a:tr h="370840">
                <a:tc>
                  <a:txBody>
                    <a:bodyPr/>
                    <a:lstStyle/>
                    <a:p>
                      <a:pPr algn="l" fontAlgn="b"/>
                      <a:r>
                        <a:rPr lang="en-US" sz="1200" b="0" u="none" strike="noStrike">
                          <a:solidFill>
                            <a:srgbClr val="000000"/>
                          </a:solidFill>
                          <a:effectLst/>
                        </a:rPr>
                        <a:t>Collaborate with organisations in different countries who share the same goals you have</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556644846"/>
                  </a:ext>
                </a:extLst>
              </a:tr>
              <a:tr h="370840">
                <a:tc>
                  <a:txBody>
                    <a:bodyPr/>
                    <a:lstStyle/>
                    <a:p>
                      <a:pPr algn="l" fontAlgn="b"/>
                      <a:r>
                        <a:rPr lang="en-US" sz="1200" b="0" u="none" strike="noStrike">
                          <a:solidFill>
                            <a:srgbClr val="000000"/>
                          </a:solidFill>
                          <a:effectLst/>
                        </a:rPr>
                        <a:t>Be clear, specific and creative about your social goals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583354496"/>
                  </a:ext>
                </a:extLst>
              </a:tr>
              <a:tr h="370840">
                <a:tc>
                  <a:txBody>
                    <a:bodyPr/>
                    <a:lstStyle/>
                    <a:p>
                      <a:pPr algn="l" fontAlgn="b"/>
                      <a:r>
                        <a:rPr lang="en-US" sz="1200" b="0" u="none" strike="noStrike">
                          <a:solidFill>
                            <a:srgbClr val="000000"/>
                          </a:solidFill>
                          <a:effectLst/>
                        </a:rPr>
                        <a:t>Practice teamwork at home. Share activities among all family members and outside the family</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295161960"/>
                  </a:ext>
                </a:extLst>
              </a:tr>
              <a:tr h="370840">
                <a:tc>
                  <a:txBody>
                    <a:bodyPr/>
                    <a:lstStyle/>
                    <a:p>
                      <a:pPr algn="l" fontAlgn="b"/>
                      <a:r>
                        <a:rPr lang="en-US" sz="1200" b="0" u="none" strike="noStrike" dirty="0">
                          <a:solidFill>
                            <a:srgbClr val="000000"/>
                          </a:solidFill>
                          <a:effectLst/>
                        </a:rPr>
                        <a:t>Bring sustainable values into your workplace</a:t>
                      </a:r>
                      <a:endParaRPr lang="en-US" sz="1200" b="0"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000517692"/>
                  </a:ext>
                </a:extLst>
              </a:tr>
              <a:tr h="370840">
                <a:tc>
                  <a:txBody>
                    <a:bodyPr/>
                    <a:lstStyle/>
                    <a:p>
                      <a:pPr algn="l" fontAlgn="b"/>
                      <a:r>
                        <a:rPr lang="en-GB" sz="1200" b="0" u="none" strike="noStrike">
                          <a:solidFill>
                            <a:srgbClr val="000000"/>
                          </a:solidFill>
                          <a:effectLst/>
                        </a:rPr>
                        <a:t>Encourage green innovation initiatives</a:t>
                      </a:r>
                      <a:endParaRPr lang="en-GB"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988646981"/>
                  </a:ext>
                </a:extLst>
              </a:tr>
              <a:tr h="370840">
                <a:tc>
                  <a:txBody>
                    <a:bodyPr/>
                    <a:lstStyle/>
                    <a:p>
                      <a:pPr algn="l" fontAlgn="b"/>
                      <a:r>
                        <a:rPr lang="en-US" sz="1200" b="0" u="none" strike="noStrike">
                          <a:solidFill>
                            <a:srgbClr val="000000"/>
                          </a:solidFill>
                          <a:effectLst/>
                        </a:rPr>
                        <a:t>Involve under represented groups in the environmental discussion</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758632155"/>
                  </a:ext>
                </a:extLst>
              </a:tr>
              <a:tr h="370840">
                <a:tc>
                  <a:txBody>
                    <a:bodyPr/>
                    <a:lstStyle/>
                    <a:p>
                      <a:pPr algn="l" fontAlgn="b"/>
                      <a:r>
                        <a:rPr lang="en-US" sz="1200" b="0" u="none" strike="noStrike">
                          <a:solidFill>
                            <a:srgbClr val="000000"/>
                          </a:solidFill>
                          <a:effectLst/>
                        </a:rPr>
                        <a:t>Highlight consumer behaviour as a powerful force behind demand</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2769890498"/>
                  </a:ext>
                </a:extLst>
              </a:tr>
              <a:tr h="370840">
                <a:tc>
                  <a:txBody>
                    <a:bodyPr/>
                    <a:lstStyle/>
                    <a:p>
                      <a:pPr algn="l" fontAlgn="b"/>
                      <a:r>
                        <a:rPr lang="en-US" sz="1200" b="0" u="none" strike="noStrike">
                          <a:solidFill>
                            <a:srgbClr val="000000"/>
                          </a:solidFill>
                          <a:effectLst/>
                        </a:rPr>
                        <a:t>Be brave an start your own initiatives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60448293"/>
                  </a:ext>
                </a:extLst>
              </a:tr>
              <a:tr h="370840">
                <a:tc>
                  <a:txBody>
                    <a:bodyPr/>
                    <a:lstStyle/>
                    <a:p>
                      <a:pPr algn="l" fontAlgn="b"/>
                      <a:r>
                        <a:rPr lang="en-US" sz="1200" b="0" u="none" strike="noStrike">
                          <a:solidFill>
                            <a:srgbClr val="000000"/>
                          </a:solidFill>
                          <a:effectLst/>
                        </a:rPr>
                        <a:t>Learn about the Sustainable Development goals and promote the agenda amongst your friends, family and social media accounts</a:t>
                      </a:r>
                      <a:endParaRPr lang="en-US" sz="1200" b="0" i="0" u="none" strike="noStrike">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1107644159"/>
                  </a:ext>
                </a:extLst>
              </a:tr>
              <a:tr h="370840">
                <a:tc>
                  <a:txBody>
                    <a:bodyPr/>
                    <a:lstStyle/>
                    <a:p>
                      <a:pPr algn="l" fontAlgn="b"/>
                      <a:r>
                        <a:rPr lang="en-US" sz="1200" b="0" u="none" strike="noStrike" dirty="0">
                          <a:solidFill>
                            <a:srgbClr val="000000"/>
                          </a:solidFill>
                          <a:effectLst/>
                        </a:rPr>
                        <a:t>Fake news and misinformation divide societies and exacerbate inequalities, hate and discriminatory practices. Verify your sources. </a:t>
                      </a:r>
                      <a:endParaRPr lang="en-US" sz="1200" b="0" i="0" u="none" strike="noStrike" dirty="0">
                        <a:solidFill>
                          <a:srgbClr val="000000"/>
                        </a:solidFill>
                        <a:effectLst/>
                        <a:latin typeface="Aptos Narrow" panose="020B0004020202020204" pitchFamily="34" charset="0"/>
                      </a:endParaRPr>
                    </a:p>
                  </a:txBody>
                  <a:tcPr marL="9525" marR="9525" marT="9525" anchor="b"/>
                </a:tc>
                <a:extLst>
                  <a:ext uri="{0D108BD9-81ED-4DB2-BD59-A6C34878D82A}">
                    <a16:rowId xmlns:a16="http://schemas.microsoft.com/office/drawing/2014/main" val="784339720"/>
                  </a:ext>
                </a:extLst>
              </a:tr>
            </a:tbl>
          </a:graphicData>
        </a:graphic>
      </p:graphicFrame>
    </p:spTree>
    <p:extLst>
      <p:ext uri="{BB962C8B-B14F-4D97-AF65-F5344CB8AC3E}">
        <p14:creationId xmlns:p14="http://schemas.microsoft.com/office/powerpoint/2010/main" val="3975523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4329E0-1994-57CE-B7EA-32A52C6B8BEA}"/>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4D3B22-E8BF-4858-C187-DBD6BA244721}"/>
              </a:ext>
            </a:extLst>
          </p:cNvPr>
          <p:cNvSpPr>
            <a:spLocks noGrp="1"/>
          </p:cNvSpPr>
          <p:nvPr>
            <p:ph type="title"/>
          </p:nvPr>
        </p:nvSpPr>
        <p:spPr>
          <a:xfrm>
            <a:off x="640080" y="325369"/>
            <a:ext cx="4368602" cy="1956841"/>
          </a:xfrm>
        </p:spPr>
        <p:txBody>
          <a:bodyPr anchor="b">
            <a:normAutofit/>
          </a:bodyPr>
          <a:lstStyle/>
          <a:p>
            <a:r>
              <a:rPr lang="en-GB" sz="5400" b="1" dirty="0"/>
              <a:t>4. Concord Game</a:t>
            </a:r>
            <a:endParaRPr lang="en-GB" sz="5400" dirty="0"/>
          </a:p>
        </p:txBody>
      </p:sp>
      <p:sp>
        <p:nvSpPr>
          <p:cNvPr id="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680353-CE6D-0392-1BA3-913ABBC6FBC0}"/>
              </a:ext>
            </a:extLst>
          </p:cNvPr>
          <p:cNvSpPr>
            <a:spLocks noGrp="1"/>
          </p:cNvSpPr>
          <p:nvPr>
            <p:ph idx="1"/>
          </p:nvPr>
        </p:nvSpPr>
        <p:spPr>
          <a:xfrm>
            <a:off x="640080" y="2872899"/>
            <a:ext cx="4243589" cy="3320668"/>
          </a:xfrm>
        </p:spPr>
        <p:txBody>
          <a:bodyPr>
            <a:noAutofit/>
          </a:bodyPr>
          <a:lstStyle/>
          <a:p>
            <a:r>
              <a:rPr lang="en-GB" sz="1600" dirty="0">
                <a:latin typeface="Aptos" panose="020B0004020202020204" pitchFamily="34" charset="0"/>
                <a:ea typeface="Aptos" panose="020B0004020202020204" pitchFamily="34" charset="0"/>
                <a:cs typeface="Times New Roman" panose="02020603050405020304" pitchFamily="18" charset="0"/>
              </a:rPr>
              <a:t>A</a:t>
            </a:r>
            <a:r>
              <a:rPr lang="en-GB" sz="1600" dirty="0">
                <a:effectLst/>
                <a:latin typeface="Aptos" panose="020B0004020202020204" pitchFamily="34" charset="0"/>
                <a:ea typeface="Aptos" panose="020B0004020202020204" pitchFamily="34" charset="0"/>
                <a:cs typeface="Times New Roman" panose="02020603050405020304" pitchFamily="18" charset="0"/>
              </a:rPr>
              <a:t> cooperative deck-building game inspired by the competitive deck-builder </a:t>
            </a:r>
            <a:r>
              <a:rPr lang="en-GB" sz="1600" i="1" dirty="0">
                <a:effectLst/>
                <a:latin typeface="Aptos" panose="020B0004020202020204" pitchFamily="34" charset="0"/>
                <a:ea typeface="Aptos" panose="020B0004020202020204" pitchFamily="34" charset="0"/>
                <a:cs typeface="Times New Roman" panose="02020603050405020304" pitchFamily="18" charset="0"/>
              </a:rPr>
              <a:t>Dominion.</a:t>
            </a:r>
          </a:p>
          <a:p>
            <a:r>
              <a:rPr lang="en-GB" sz="1600" dirty="0">
                <a:effectLst/>
                <a:latin typeface="Aptos" panose="020B0004020202020204" pitchFamily="34" charset="0"/>
                <a:ea typeface="Aptos" panose="020B0004020202020204" pitchFamily="34" charset="0"/>
                <a:cs typeface="Times New Roman" panose="02020603050405020304" pitchFamily="18" charset="0"/>
              </a:rPr>
              <a:t>Encourage collaborative decision-making</a:t>
            </a:r>
            <a:r>
              <a:rPr lang="en-GB" sz="1600" dirty="0">
                <a:effectLst/>
                <a:latin typeface="Aptos" panose="020B0004020202020204" pitchFamily="34" charset="0"/>
                <a:ea typeface="Aptos" panose="020B0004020202020204" pitchFamily="34" charset="0"/>
                <a:cs typeface="Aptos" panose="020B0004020202020204" pitchFamily="34" charset="0"/>
              </a:rPr>
              <a:t> using the seven PRME principles to achieve the 17 SDGs.</a:t>
            </a:r>
          </a:p>
          <a:p>
            <a:r>
              <a:rPr lang="en-GB" sz="1600" dirty="0">
                <a:latin typeface="Aptos" panose="020B0004020202020204" pitchFamily="34" charset="0"/>
              </a:rPr>
              <a:t>Players must balance self-interest and cooperation: do they improve their own deck, help others improve theirs, or work individually or together to achieve the SDGs?</a:t>
            </a:r>
          </a:p>
          <a:p>
            <a:r>
              <a:rPr lang="en-GB" sz="1600" b="1" dirty="0">
                <a:latin typeface="Aptos" panose="020B0004020202020204" pitchFamily="34" charset="0"/>
              </a:rPr>
              <a:t>Skills involved</a:t>
            </a:r>
            <a:r>
              <a:rPr lang="en-GB" sz="1600" dirty="0">
                <a:latin typeface="Aptos" panose="020B0004020202020204" pitchFamily="34" charset="0"/>
              </a:rPr>
              <a:t>: strategic decision-making and planning, critical thinking, communication, team-work, resource management, adaptability, time management.</a:t>
            </a:r>
            <a:endParaRPr lang="en-GB" sz="1600" dirty="0"/>
          </a:p>
        </p:txBody>
      </p:sp>
      <p:pic>
        <p:nvPicPr>
          <p:cNvPr id="7" name="Picture 6" descr="A colorful art of handshake with a white dove&#10;&#10;AI-generated content may be incorrect.">
            <a:extLst>
              <a:ext uri="{FF2B5EF4-FFF2-40B4-BE49-F238E27FC236}">
                <a16:creationId xmlns:a16="http://schemas.microsoft.com/office/drawing/2014/main" id="{78077E5D-5B08-9A5F-2659-58BD4428D76A}"/>
              </a:ext>
            </a:extLst>
          </p:cNvPr>
          <p:cNvPicPr>
            <a:picLocks noChangeAspect="1"/>
          </p:cNvPicPr>
          <p:nvPr/>
        </p:nvPicPr>
        <p:blipFill>
          <a:blip r:embed="rId2"/>
          <a:srcRect t="30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365385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E47C1-07E3-EB80-5C0F-13B3A48183D2}"/>
              </a:ext>
            </a:extLst>
          </p:cNvPr>
          <p:cNvSpPr>
            <a:spLocks noGrp="1"/>
          </p:cNvSpPr>
          <p:nvPr>
            <p:ph type="title"/>
          </p:nvPr>
        </p:nvSpPr>
        <p:spPr/>
        <p:txBody>
          <a:bodyPr/>
          <a:lstStyle/>
          <a:p>
            <a:pPr algn="ctr"/>
            <a:r>
              <a:rPr lang="en-US" b="1" dirty="0"/>
              <a:t>Examples: Concord</a:t>
            </a:r>
            <a:endParaRPr lang="en-GB" dirty="0"/>
          </a:p>
        </p:txBody>
      </p:sp>
      <p:pic>
        <p:nvPicPr>
          <p:cNvPr id="9" name="Content Placeholder 8">
            <a:extLst>
              <a:ext uri="{FF2B5EF4-FFF2-40B4-BE49-F238E27FC236}">
                <a16:creationId xmlns:a16="http://schemas.microsoft.com/office/drawing/2014/main" id="{A5E9339D-1BBF-CBD1-7D17-E17E18AB35A1}"/>
              </a:ext>
            </a:extLst>
          </p:cNvPr>
          <p:cNvPicPr>
            <a:picLocks noChangeAspect="1"/>
          </p:cNvPicPr>
          <p:nvPr/>
        </p:nvPicPr>
        <p:blipFill>
          <a:blip r:embed="rId2"/>
          <a:stretch>
            <a:fillRect/>
          </a:stretch>
        </p:blipFill>
        <p:spPr>
          <a:xfrm>
            <a:off x="8478777" y="1932283"/>
            <a:ext cx="2695951" cy="3801005"/>
          </a:xfrm>
          <a:prstGeom prst="rect">
            <a:avLst/>
          </a:prstGeom>
        </p:spPr>
      </p:pic>
      <p:pic>
        <p:nvPicPr>
          <p:cNvPr id="7" name="Picture 6">
            <a:extLst>
              <a:ext uri="{FF2B5EF4-FFF2-40B4-BE49-F238E27FC236}">
                <a16:creationId xmlns:a16="http://schemas.microsoft.com/office/drawing/2014/main" id="{31F2276D-1D6E-E595-D249-985A0483AA45}"/>
              </a:ext>
            </a:extLst>
          </p:cNvPr>
          <p:cNvPicPr>
            <a:picLocks noChangeAspect="1"/>
          </p:cNvPicPr>
          <p:nvPr/>
        </p:nvPicPr>
        <p:blipFill>
          <a:blip r:embed="rId3"/>
          <a:stretch>
            <a:fillRect/>
          </a:stretch>
        </p:blipFill>
        <p:spPr>
          <a:xfrm>
            <a:off x="1036323" y="1932283"/>
            <a:ext cx="2676899" cy="3820058"/>
          </a:xfrm>
          <a:prstGeom prst="rect">
            <a:avLst/>
          </a:prstGeom>
        </p:spPr>
      </p:pic>
      <p:pic>
        <p:nvPicPr>
          <p:cNvPr id="4" name="Picture 3" descr="A close up of a card game&#10;&#10;AI-generated content may be incorrect.">
            <a:extLst>
              <a:ext uri="{FF2B5EF4-FFF2-40B4-BE49-F238E27FC236}">
                <a16:creationId xmlns:a16="http://schemas.microsoft.com/office/drawing/2014/main" id="{286F8E46-21AD-D8C1-A8F4-F7986FAB7320}"/>
              </a:ext>
            </a:extLst>
          </p:cNvPr>
          <p:cNvPicPr>
            <a:picLocks noChangeAspect="1"/>
          </p:cNvPicPr>
          <p:nvPr/>
        </p:nvPicPr>
        <p:blipFill>
          <a:blip r:embed="rId4">
            <a:extLst>
              <a:ext uri="{28A0092B-C50C-407E-A947-70E740481C1C}">
                <a14:useLocalDpi xmlns:a14="http://schemas.microsoft.com/office/drawing/2010/main" val="0"/>
              </a:ext>
            </a:extLst>
          </a:blip>
          <a:srcRect l="5325" t="10829" r="53599" b="12370"/>
          <a:stretch>
            <a:fillRect/>
          </a:stretch>
        </p:blipFill>
        <p:spPr>
          <a:xfrm rot="5400000">
            <a:off x="4851430" y="3614745"/>
            <a:ext cx="2463870" cy="3455038"/>
          </a:xfrm>
          <a:prstGeom prst="rect">
            <a:avLst/>
          </a:prstGeom>
        </p:spPr>
      </p:pic>
      <p:pic>
        <p:nvPicPr>
          <p:cNvPr id="8" name="Picture 7" descr="A close up of a card game&#10;&#10;AI-generated content may be incorrect.">
            <a:extLst>
              <a:ext uri="{FF2B5EF4-FFF2-40B4-BE49-F238E27FC236}">
                <a16:creationId xmlns:a16="http://schemas.microsoft.com/office/drawing/2014/main" id="{3005A4FC-B1D4-1956-330D-6864F64307AA}"/>
              </a:ext>
            </a:extLst>
          </p:cNvPr>
          <p:cNvPicPr>
            <a:picLocks noChangeAspect="1"/>
          </p:cNvPicPr>
          <p:nvPr/>
        </p:nvPicPr>
        <p:blipFill>
          <a:blip r:embed="rId4">
            <a:extLst>
              <a:ext uri="{28A0092B-C50C-407E-A947-70E740481C1C}">
                <a14:useLocalDpi xmlns:a14="http://schemas.microsoft.com/office/drawing/2010/main" val="0"/>
              </a:ext>
            </a:extLst>
          </a:blip>
          <a:srcRect l="52533" t="9407" r="5324" b="12370"/>
          <a:stretch>
            <a:fillRect/>
          </a:stretch>
        </p:blipFill>
        <p:spPr>
          <a:xfrm rot="5400000">
            <a:off x="4842419" y="1020154"/>
            <a:ext cx="2481891" cy="3455038"/>
          </a:xfrm>
          <a:prstGeom prst="rect">
            <a:avLst/>
          </a:prstGeom>
        </p:spPr>
      </p:pic>
    </p:spTree>
    <p:extLst>
      <p:ext uri="{BB962C8B-B14F-4D97-AF65-F5344CB8AC3E}">
        <p14:creationId xmlns:p14="http://schemas.microsoft.com/office/powerpoint/2010/main" val="38205282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2BB04-5A1A-BF3F-BD68-D23F441001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FCC0DA-A898-C854-3AEB-D90E8D1170BF}"/>
              </a:ext>
            </a:extLst>
          </p:cNvPr>
          <p:cNvSpPr>
            <a:spLocks noGrp="1"/>
          </p:cNvSpPr>
          <p:nvPr>
            <p:ph type="title"/>
          </p:nvPr>
        </p:nvSpPr>
        <p:spPr/>
        <p:txBody>
          <a:bodyPr/>
          <a:lstStyle/>
          <a:p>
            <a:r>
              <a:rPr lang="en-GB"/>
              <a:t>Setup &amp; Gameplay</a:t>
            </a:r>
          </a:p>
        </p:txBody>
      </p:sp>
      <p:sp>
        <p:nvSpPr>
          <p:cNvPr id="3" name="Content Placeholder 2">
            <a:extLst>
              <a:ext uri="{FF2B5EF4-FFF2-40B4-BE49-F238E27FC236}">
                <a16:creationId xmlns:a16="http://schemas.microsoft.com/office/drawing/2014/main" id="{E09A5ACC-8910-0984-A78A-321FE4257B81}"/>
              </a:ext>
            </a:extLst>
          </p:cNvPr>
          <p:cNvSpPr>
            <a:spLocks noGrp="1"/>
          </p:cNvSpPr>
          <p:nvPr>
            <p:ph idx="1"/>
          </p:nvPr>
        </p:nvSpPr>
        <p:spPr/>
        <p:txBody>
          <a:bodyPr>
            <a:normAutofit fontScale="77500" lnSpcReduction="20000"/>
          </a:bodyPr>
          <a:lstStyle/>
          <a:p>
            <a:r>
              <a:rPr lang="en-GB" b="1" dirty="0"/>
              <a:t>Estimated setup and instruction time: </a:t>
            </a:r>
            <a:r>
              <a:rPr lang="en-GB" dirty="0"/>
              <a:t>15 minutes</a:t>
            </a:r>
          </a:p>
          <a:p>
            <a:r>
              <a:rPr lang="en-GB" b="1" dirty="0"/>
              <a:t>Estimated playtime: </a:t>
            </a:r>
            <a:r>
              <a:rPr lang="en-GB" dirty="0"/>
              <a:t>45 minutes</a:t>
            </a:r>
          </a:p>
          <a:p>
            <a:endParaRPr lang="en-GB" dirty="0"/>
          </a:p>
          <a:p>
            <a:r>
              <a:rPr lang="en-GB" dirty="0"/>
              <a:t>204 cards in the game</a:t>
            </a:r>
          </a:p>
          <a:p>
            <a:r>
              <a:rPr lang="en-GB" dirty="0"/>
              <a:t>Card Types</a:t>
            </a:r>
          </a:p>
          <a:p>
            <a:pPr lvl="1"/>
            <a:r>
              <a:rPr lang="en-GB" dirty="0"/>
              <a:t>Energy: Thermal, Electrical, Atomic</a:t>
            </a:r>
          </a:p>
          <a:p>
            <a:pPr lvl="1"/>
            <a:r>
              <a:rPr lang="en-GB" dirty="0"/>
              <a:t>Actions: Different actions associated with the 7 PRME principles</a:t>
            </a:r>
          </a:p>
          <a:p>
            <a:pPr lvl="1"/>
            <a:r>
              <a:rPr lang="en-GB" dirty="0"/>
              <a:t>SDGs: Each of the 17 SDGs associated with one of the 5Ps (People, Prosperity, Planet, Peace, and Partnerships)</a:t>
            </a:r>
          </a:p>
          <a:p>
            <a:pPr lvl="1"/>
            <a:r>
              <a:rPr lang="en-GB" dirty="0"/>
              <a:t>Roles: Scientist, Academic, Politician, Entrepreneur, Activist</a:t>
            </a:r>
          </a:p>
          <a:p>
            <a:pPr lvl="1"/>
            <a:r>
              <a:rPr lang="en-GB" dirty="0"/>
              <a:t>Leader: Changes each round</a:t>
            </a:r>
          </a:p>
          <a:p>
            <a:pPr lvl="1"/>
            <a:r>
              <a:rPr lang="en-GB" dirty="0"/>
              <a:t>Time Counter: Limits the number of rounds depending on player count</a:t>
            </a:r>
          </a:p>
          <a:p>
            <a:endParaRPr lang="en-GB" dirty="0"/>
          </a:p>
          <a:p>
            <a:r>
              <a:rPr lang="en-GB" b="1" dirty="0"/>
              <a:t>See booklet instructions (in print and play PDF) for detailed rules. </a:t>
            </a:r>
          </a:p>
        </p:txBody>
      </p:sp>
    </p:spTree>
    <p:extLst>
      <p:ext uri="{BB962C8B-B14F-4D97-AF65-F5344CB8AC3E}">
        <p14:creationId xmlns:p14="http://schemas.microsoft.com/office/powerpoint/2010/main" val="8849946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E230-CC08-C6FF-7327-F15013219426}"/>
              </a:ext>
            </a:extLst>
          </p:cNvPr>
          <p:cNvSpPr>
            <a:spLocks noGrp="1"/>
          </p:cNvSpPr>
          <p:nvPr>
            <p:ph type="title"/>
          </p:nvPr>
        </p:nvSpPr>
        <p:spPr/>
        <p:txBody>
          <a:bodyPr/>
          <a:lstStyle/>
          <a:p>
            <a:r>
              <a:rPr lang="en-US" b="1" dirty="0"/>
              <a:t>Activity: Strategy &amp; Impact</a:t>
            </a:r>
            <a:endParaRPr lang="en-GB" dirty="0"/>
          </a:p>
        </p:txBody>
      </p:sp>
      <p:sp>
        <p:nvSpPr>
          <p:cNvPr id="3" name="Content Placeholder 2">
            <a:extLst>
              <a:ext uri="{FF2B5EF4-FFF2-40B4-BE49-F238E27FC236}">
                <a16:creationId xmlns:a16="http://schemas.microsoft.com/office/drawing/2014/main" id="{4377C5D8-A714-533E-A351-56F7FF6AB4A3}"/>
              </a:ext>
            </a:extLst>
          </p:cNvPr>
          <p:cNvSpPr>
            <a:spLocks noGrp="1"/>
          </p:cNvSpPr>
          <p:nvPr>
            <p:ph idx="1"/>
          </p:nvPr>
        </p:nvSpPr>
        <p:spPr/>
        <p:txBody>
          <a:bodyPr>
            <a:normAutofit fontScale="92500" lnSpcReduction="20000"/>
          </a:bodyPr>
          <a:lstStyle/>
          <a:p>
            <a:pPr marL="0" indent="0">
              <a:lnSpc>
                <a:spcPct val="100000"/>
              </a:lnSpc>
              <a:spcBef>
                <a:spcPts val="2400"/>
              </a:spcBef>
              <a:buNone/>
            </a:pPr>
            <a:r>
              <a:rPr lang="en-US" sz="2400" b="1" dirty="0"/>
              <a:t>🃏 Most Used Actions: </a:t>
            </a:r>
            <a:r>
              <a:rPr lang="en-US" sz="2400" dirty="0"/>
              <a:t>What action cards did you use the most and why? Discuss why certain cards were frequently played and explore their real-world applications for achieving SDGs.</a:t>
            </a:r>
          </a:p>
          <a:p>
            <a:pPr marL="0" indent="0">
              <a:lnSpc>
                <a:spcPct val="100000"/>
              </a:lnSpc>
              <a:spcBef>
                <a:spcPts val="2400"/>
              </a:spcBef>
              <a:buNone/>
            </a:pPr>
            <a:r>
              <a:rPr lang="en-US" sz="2400" b="1" dirty="0"/>
              <a:t>🚫 Underutilized Actions: </a:t>
            </a:r>
            <a:r>
              <a:rPr lang="en-US" sz="2400" dirty="0"/>
              <a:t>What action cards did you use the least and why? Identify overlooked cards and consider how these actions could be better leveraged in reality to advance SDGs.</a:t>
            </a:r>
          </a:p>
          <a:p>
            <a:pPr marL="0" indent="0">
              <a:lnSpc>
                <a:spcPct val="100000"/>
              </a:lnSpc>
              <a:spcBef>
                <a:spcPts val="2400"/>
              </a:spcBef>
              <a:buNone/>
            </a:pPr>
            <a:r>
              <a:rPr lang="en-US" sz="2400" b="1" dirty="0"/>
              <a:t>🌍 SDG Feasibility &amp; Challenges: </a:t>
            </a:r>
            <a:r>
              <a:rPr lang="en-US" sz="2400" dirty="0"/>
              <a:t>Which SDG or set of SDGs do you think would be easiest to achieve? Debate which goals are most attainable given current global policies, technologies, and initiatives.</a:t>
            </a:r>
          </a:p>
          <a:p>
            <a:pPr marL="0" indent="0">
              <a:lnSpc>
                <a:spcPct val="100000"/>
              </a:lnSpc>
              <a:spcBef>
                <a:spcPts val="2400"/>
              </a:spcBef>
              <a:buNone/>
            </a:pPr>
            <a:r>
              <a:rPr lang="en-US" sz="2400" b="1" dirty="0"/>
              <a:t>🚧 Barriers to Success: </a:t>
            </a:r>
            <a:r>
              <a:rPr lang="en-US" sz="2400" dirty="0"/>
              <a:t>Which SDG or set of SDGs would be hardest to achieve? Why? Examine economic, political, and logistical barriers that make certain SDGs more difficult to implement.</a:t>
            </a:r>
          </a:p>
          <a:p>
            <a:pPr>
              <a:spcBef>
                <a:spcPts val="2400"/>
              </a:spcBef>
            </a:pPr>
            <a:endParaRPr lang="en-GB" sz="2400" dirty="0"/>
          </a:p>
        </p:txBody>
      </p:sp>
    </p:spTree>
    <p:extLst>
      <p:ext uri="{BB962C8B-B14F-4D97-AF65-F5344CB8AC3E}">
        <p14:creationId xmlns:p14="http://schemas.microsoft.com/office/powerpoint/2010/main" val="9412237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5C98D-9C61-2557-8A5A-B70C60E053E1}"/>
              </a:ext>
            </a:extLst>
          </p:cNvPr>
          <p:cNvSpPr>
            <a:spLocks noGrp="1"/>
          </p:cNvSpPr>
          <p:nvPr>
            <p:ph type="title"/>
          </p:nvPr>
        </p:nvSpPr>
        <p:spPr/>
        <p:txBody>
          <a:bodyPr/>
          <a:lstStyle/>
          <a:p>
            <a:r>
              <a:rPr lang="en-US" b="1" dirty="0"/>
              <a:t>Activity: PRME &amp; SDG Recall</a:t>
            </a:r>
            <a:endParaRPr lang="en-GB" dirty="0"/>
          </a:p>
        </p:txBody>
      </p:sp>
      <p:sp>
        <p:nvSpPr>
          <p:cNvPr id="3" name="Content Placeholder 2">
            <a:extLst>
              <a:ext uri="{FF2B5EF4-FFF2-40B4-BE49-F238E27FC236}">
                <a16:creationId xmlns:a16="http://schemas.microsoft.com/office/drawing/2014/main" id="{0DC4BDE9-0C49-2D81-E078-3DB4D579C104}"/>
              </a:ext>
            </a:extLst>
          </p:cNvPr>
          <p:cNvSpPr>
            <a:spLocks noGrp="1"/>
          </p:cNvSpPr>
          <p:nvPr>
            <p:ph idx="1"/>
          </p:nvPr>
        </p:nvSpPr>
        <p:spPr/>
        <p:txBody>
          <a:bodyPr>
            <a:normAutofit fontScale="92500" lnSpcReduction="10000"/>
          </a:bodyPr>
          <a:lstStyle/>
          <a:p>
            <a:pPr marL="0" lvl="0" indent="0" eaLnBrk="0" fontAlgn="base" hangingPunct="0">
              <a:lnSpc>
                <a:spcPct val="100000"/>
              </a:lnSpc>
              <a:spcBef>
                <a:spcPct val="0"/>
              </a:spcBef>
              <a:spcAft>
                <a:spcPct val="0"/>
              </a:spcAft>
              <a:buNone/>
            </a:pPr>
            <a:r>
              <a:rPr lang="en-US" altLang="en-US" sz="2400" b="1" dirty="0">
                <a:latin typeface="Aptos" panose="020B0004020202020204" pitchFamily="34" charset="0"/>
              </a:rPr>
              <a:t>🔍</a:t>
            </a:r>
            <a:r>
              <a:rPr lang="en-US" altLang="en-US" sz="2400" dirty="0">
                <a:latin typeface="Aptos" panose="020B0004020202020204" pitchFamily="34" charset="0"/>
              </a:rPr>
              <a:t> </a:t>
            </a:r>
            <a:r>
              <a:rPr lang="en-US" altLang="en-US" sz="2400" b="1" dirty="0">
                <a:latin typeface="Aptos" panose="020B0004020202020204" pitchFamily="34" charset="0"/>
              </a:rPr>
              <a:t>Listing: </a:t>
            </a:r>
            <a:r>
              <a:rPr lang="en-US" altLang="en-US" sz="2400" dirty="0">
                <a:latin typeface="Aptos" panose="020B0004020202020204" pitchFamily="34" charset="0"/>
              </a:rPr>
              <a:t>Work individually or in groups to list as many PRME actions and SDGs as possible without referencing the cards. </a:t>
            </a:r>
          </a:p>
          <a:p>
            <a:pPr marL="0" lvl="0" indent="0" eaLnBrk="0" fontAlgn="base" hangingPunct="0">
              <a:lnSpc>
                <a:spcPct val="100000"/>
              </a:lnSpc>
              <a:spcBef>
                <a:spcPct val="0"/>
              </a:spcBef>
              <a:spcAft>
                <a:spcPct val="0"/>
              </a:spcAft>
              <a:buNone/>
            </a:pPr>
            <a:endParaRPr lang="en-US" altLang="en-US" sz="2400" dirty="0">
              <a:latin typeface="Aptos" panose="020B0004020202020204" pitchFamily="34" charset="0"/>
            </a:endParaRPr>
          </a:p>
          <a:p>
            <a:pPr marL="0" lvl="0" indent="0" eaLnBrk="0" fontAlgn="base" hangingPunct="0">
              <a:lnSpc>
                <a:spcPct val="100000"/>
              </a:lnSpc>
              <a:spcBef>
                <a:spcPct val="0"/>
              </a:spcBef>
              <a:spcAft>
                <a:spcPct val="0"/>
              </a:spcAft>
              <a:buNone/>
            </a:pPr>
            <a:r>
              <a:rPr lang="en-US" altLang="en-US" sz="2400" dirty="0">
                <a:latin typeface="Aptos" panose="020B0004020202020204" pitchFamily="34" charset="0"/>
              </a:rPr>
              <a:t>📊 </a:t>
            </a:r>
            <a:r>
              <a:rPr lang="en-US" altLang="en-US" sz="2400" b="1" dirty="0">
                <a:latin typeface="Aptos" panose="020B0004020202020204" pitchFamily="34" charset="0"/>
              </a:rPr>
              <a:t>Knowledge Comparison: </a:t>
            </a:r>
            <a:r>
              <a:rPr lang="en-US" altLang="en-US" sz="2400" dirty="0">
                <a:latin typeface="Aptos" panose="020B0004020202020204" pitchFamily="34" charset="0"/>
              </a:rPr>
              <a:t>Compare lists with peers to identify gaps in collective understanding and discuss patterns—are certain SDGs or actions remembered more frequently? </a:t>
            </a:r>
          </a:p>
          <a:p>
            <a:pPr marL="0" lvl="0" indent="0" eaLnBrk="0" fontAlgn="base" hangingPunct="0">
              <a:lnSpc>
                <a:spcPct val="100000"/>
              </a:lnSpc>
              <a:spcBef>
                <a:spcPct val="0"/>
              </a:spcBef>
              <a:spcAft>
                <a:spcPct val="0"/>
              </a:spcAft>
              <a:buNone/>
            </a:pPr>
            <a:endParaRPr lang="en-US" altLang="en-US" sz="2400" dirty="0">
              <a:latin typeface="Aptos" panose="020B0004020202020204" pitchFamily="34" charset="0"/>
            </a:endParaRPr>
          </a:p>
          <a:p>
            <a:pPr marL="0" lvl="0" indent="0" eaLnBrk="0" fontAlgn="base" hangingPunct="0">
              <a:lnSpc>
                <a:spcPct val="100000"/>
              </a:lnSpc>
              <a:spcBef>
                <a:spcPct val="0"/>
              </a:spcBef>
              <a:spcAft>
                <a:spcPct val="0"/>
              </a:spcAft>
              <a:buNone/>
            </a:pPr>
            <a:r>
              <a:rPr lang="en-US" altLang="en-US" sz="2400" dirty="0">
                <a:latin typeface="Aptos" panose="020B0004020202020204" pitchFamily="34" charset="0"/>
              </a:rPr>
              <a:t>🧠 </a:t>
            </a:r>
            <a:r>
              <a:rPr lang="en-US" altLang="en-US" sz="2400" b="1" dirty="0">
                <a:latin typeface="Aptos" panose="020B0004020202020204" pitchFamily="34" charset="0"/>
              </a:rPr>
              <a:t>Reflective Discussion: </a:t>
            </a:r>
            <a:r>
              <a:rPr lang="en-US" altLang="en-US" sz="2400" dirty="0">
                <a:latin typeface="Aptos" panose="020B0004020202020204" pitchFamily="34" charset="0"/>
              </a:rPr>
              <a:t>Explore why some SDGs or actions stood out—was it due to familiarity, real-world relevance, or personal interest? </a:t>
            </a:r>
          </a:p>
          <a:p>
            <a:pPr marL="0" lvl="0" indent="0" eaLnBrk="0" fontAlgn="base" hangingPunct="0">
              <a:lnSpc>
                <a:spcPct val="100000"/>
              </a:lnSpc>
              <a:spcBef>
                <a:spcPct val="0"/>
              </a:spcBef>
              <a:spcAft>
                <a:spcPct val="0"/>
              </a:spcAft>
              <a:buNone/>
            </a:pPr>
            <a:endParaRPr lang="en-US" altLang="en-US" sz="2400" dirty="0">
              <a:latin typeface="Aptos" panose="020B0004020202020204" pitchFamily="34" charset="0"/>
            </a:endParaRPr>
          </a:p>
          <a:p>
            <a:pPr marL="0" lvl="0" indent="0" eaLnBrk="0" fontAlgn="base" hangingPunct="0">
              <a:lnSpc>
                <a:spcPct val="100000"/>
              </a:lnSpc>
              <a:spcBef>
                <a:spcPct val="0"/>
              </a:spcBef>
              <a:spcAft>
                <a:spcPct val="0"/>
              </a:spcAft>
              <a:buNone/>
            </a:pPr>
            <a:r>
              <a:rPr lang="en-US" altLang="en-US" sz="2400" dirty="0">
                <a:latin typeface="Aptos" panose="020B0004020202020204" pitchFamily="34" charset="0"/>
              </a:rPr>
              <a:t>🤔 </a:t>
            </a:r>
            <a:r>
              <a:rPr lang="en-US" altLang="en-US" sz="2400" b="1" dirty="0">
                <a:latin typeface="Aptos" panose="020B0004020202020204" pitchFamily="34" charset="0"/>
              </a:rPr>
              <a:t>Implicit Bias Awareness: </a:t>
            </a:r>
            <a:r>
              <a:rPr lang="en-US" altLang="en-US" sz="2400" dirty="0">
                <a:latin typeface="Aptos" panose="020B0004020202020204" pitchFamily="34" charset="0"/>
              </a:rPr>
              <a:t>Consider how this exercise may reveal biases in our perception of sustainability—are certain goals overlooked or prioritized more than others? </a:t>
            </a:r>
          </a:p>
          <a:p>
            <a:pPr marL="0" lvl="0" indent="0" eaLnBrk="0" fontAlgn="base" hangingPunct="0">
              <a:lnSpc>
                <a:spcPct val="100000"/>
              </a:lnSpc>
              <a:spcBef>
                <a:spcPct val="0"/>
              </a:spcBef>
              <a:spcAft>
                <a:spcPct val="0"/>
              </a:spcAft>
              <a:buNone/>
            </a:pPr>
            <a:endParaRPr lang="en-US" altLang="en-US" sz="2400" dirty="0">
              <a:latin typeface="Aptos" panose="020B0004020202020204" pitchFamily="34" charset="0"/>
            </a:endParaRPr>
          </a:p>
          <a:p>
            <a:endParaRPr lang="en-GB" sz="2400" dirty="0">
              <a:latin typeface="Aptos" panose="020B0004020202020204" pitchFamily="34" charset="0"/>
            </a:endParaRPr>
          </a:p>
        </p:txBody>
      </p:sp>
    </p:spTree>
    <p:extLst>
      <p:ext uri="{BB962C8B-B14F-4D97-AF65-F5344CB8AC3E}">
        <p14:creationId xmlns:p14="http://schemas.microsoft.com/office/powerpoint/2010/main" val="4143153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9C29A-305D-2E32-0776-784D1BB8093E}"/>
              </a:ext>
            </a:extLst>
          </p:cNvPr>
          <p:cNvSpPr>
            <a:spLocks noGrp="1"/>
          </p:cNvSpPr>
          <p:nvPr>
            <p:ph type="title"/>
          </p:nvPr>
        </p:nvSpPr>
        <p:spPr/>
        <p:txBody>
          <a:bodyPr/>
          <a:lstStyle/>
          <a:p>
            <a:r>
              <a:rPr lang="en-GB" b="1" dirty="0"/>
              <a:t>Activity: Creative Redesign</a:t>
            </a:r>
          </a:p>
        </p:txBody>
      </p:sp>
      <p:sp>
        <p:nvSpPr>
          <p:cNvPr id="3" name="Content Placeholder 2">
            <a:extLst>
              <a:ext uri="{FF2B5EF4-FFF2-40B4-BE49-F238E27FC236}">
                <a16:creationId xmlns:a16="http://schemas.microsoft.com/office/drawing/2014/main" id="{D28C8F2D-4509-17FA-1451-2881BA1B7A00}"/>
              </a:ext>
            </a:extLst>
          </p:cNvPr>
          <p:cNvSpPr>
            <a:spLocks noGrp="1"/>
          </p:cNvSpPr>
          <p:nvPr>
            <p:ph idx="1"/>
          </p:nvPr>
        </p:nvSpPr>
        <p:spPr/>
        <p:txBody>
          <a:bodyPr>
            <a:normAutofit fontScale="77500" lnSpcReduction="20000"/>
          </a:bodyPr>
          <a:lstStyle/>
          <a:p>
            <a:pPr marL="0" indent="0">
              <a:buNone/>
            </a:pPr>
            <a:r>
              <a:rPr lang="en-US" b="1" dirty="0"/>
              <a:t>🧠 Brainstorming &amp; Redesign:</a:t>
            </a:r>
            <a:r>
              <a:rPr lang="en-US" dirty="0"/>
              <a:t> Students work individually or in small groups to improve a weaker action card, making it more strategic in gameplay and more impactful in reality.</a:t>
            </a:r>
          </a:p>
          <a:p>
            <a:pPr marL="0" indent="0">
              <a:buNone/>
            </a:pPr>
            <a:endParaRPr lang="en-US" dirty="0"/>
          </a:p>
          <a:p>
            <a:pPr marL="0" indent="0">
              <a:buNone/>
            </a:pPr>
            <a:r>
              <a:rPr lang="en-US" b="1" dirty="0"/>
              <a:t>📢 Presentation &amp; Justification:</a:t>
            </a:r>
            <a:r>
              <a:rPr lang="en-US" dirty="0"/>
              <a:t> Each group presents their redesigned card, explaining how it enhances gameplay and its real-world sustainability applications.</a:t>
            </a:r>
          </a:p>
          <a:p>
            <a:pPr marL="0" indent="0">
              <a:buNone/>
            </a:pPr>
            <a:endParaRPr lang="en-US" dirty="0"/>
          </a:p>
          <a:p>
            <a:pPr marL="0" indent="0">
              <a:buNone/>
            </a:pPr>
            <a:r>
              <a:rPr lang="en-US" b="1" dirty="0"/>
              <a:t>✅ Class Voting &amp; Selection:</a:t>
            </a:r>
            <a:r>
              <a:rPr lang="en-US" dirty="0"/>
              <a:t> Optionally, conduct a class vote to determine the most effective redesign, considering both strategic improvements and real-world feasibility.</a:t>
            </a:r>
          </a:p>
          <a:p>
            <a:pPr marL="0" indent="0">
              <a:buNone/>
            </a:pPr>
            <a:endParaRPr lang="en-US" dirty="0"/>
          </a:p>
          <a:p>
            <a:pPr marL="0" indent="0">
              <a:buNone/>
            </a:pPr>
            <a:r>
              <a:rPr lang="en-US" b="1" dirty="0"/>
              <a:t>🎲 Testing &amp; Implementation:</a:t>
            </a:r>
            <a:r>
              <a:rPr lang="en-US" dirty="0"/>
              <a:t> If feasible, integrate the redesigned cards into a follow-up game session, allowing students to see their modifications in action.</a:t>
            </a:r>
          </a:p>
          <a:p>
            <a:pPr marL="0" indent="0">
              <a:buNone/>
            </a:pPr>
            <a:endParaRPr lang="en-US" dirty="0"/>
          </a:p>
        </p:txBody>
      </p:sp>
    </p:spTree>
    <p:extLst>
      <p:ext uri="{BB962C8B-B14F-4D97-AF65-F5344CB8AC3E}">
        <p14:creationId xmlns:p14="http://schemas.microsoft.com/office/powerpoint/2010/main" val="3187325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DA1C9-5AE3-2A81-7C35-5961DC1637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90908B-8080-7CFE-2C20-56C98C573AD3}"/>
              </a:ext>
            </a:extLst>
          </p:cNvPr>
          <p:cNvSpPr>
            <a:spLocks noGrp="1"/>
          </p:cNvSpPr>
          <p:nvPr>
            <p:ph type="title"/>
          </p:nvPr>
        </p:nvSpPr>
        <p:spPr/>
        <p:txBody>
          <a:bodyPr/>
          <a:lstStyle/>
          <a:p>
            <a:r>
              <a:rPr lang="en-GB" b="1" dirty="0"/>
              <a:t>Activity: Achievability Debate</a:t>
            </a:r>
          </a:p>
        </p:txBody>
      </p:sp>
      <p:sp>
        <p:nvSpPr>
          <p:cNvPr id="3" name="Content Placeholder 2">
            <a:extLst>
              <a:ext uri="{FF2B5EF4-FFF2-40B4-BE49-F238E27FC236}">
                <a16:creationId xmlns:a16="http://schemas.microsoft.com/office/drawing/2014/main" id="{ED8F80F6-7691-6468-86D6-FE74CECEC23C}"/>
              </a:ext>
            </a:extLst>
          </p:cNvPr>
          <p:cNvSpPr>
            <a:spLocks noGrp="1"/>
          </p:cNvSpPr>
          <p:nvPr>
            <p:ph idx="1"/>
          </p:nvPr>
        </p:nvSpPr>
        <p:spPr/>
        <p:txBody>
          <a:bodyPr>
            <a:normAutofit fontScale="77500" lnSpcReduction="20000"/>
          </a:bodyPr>
          <a:lstStyle/>
          <a:p>
            <a:pPr marL="0" indent="0">
              <a:buNone/>
            </a:pPr>
            <a:r>
              <a:rPr lang="en-US" dirty="0"/>
              <a:t>🗣️ </a:t>
            </a:r>
            <a:r>
              <a:rPr lang="en-US" b="1" dirty="0"/>
              <a:t>Structured Debate: </a:t>
            </a:r>
            <a:r>
              <a:rPr lang="en-US" dirty="0"/>
              <a:t>Divide the class into two groups—one arguing for the feasibility of achieving all 17 SDGs within a set time frame, the other arguing against it.</a:t>
            </a:r>
          </a:p>
          <a:p>
            <a:pPr marL="0" indent="0">
              <a:buNone/>
            </a:pPr>
            <a:endParaRPr lang="en-US" dirty="0"/>
          </a:p>
          <a:p>
            <a:pPr marL="0" indent="0">
              <a:buNone/>
            </a:pPr>
            <a:r>
              <a:rPr lang="en-US" dirty="0"/>
              <a:t>🔍 </a:t>
            </a:r>
            <a:r>
              <a:rPr lang="en-US" b="1" dirty="0"/>
              <a:t>Argument Development: </a:t>
            </a:r>
            <a:r>
              <a:rPr lang="en-US" dirty="0"/>
              <a:t>Groups collaborate separately to build strong, evidence-based arguments, considering real-world challenges and opportunities.</a:t>
            </a:r>
          </a:p>
          <a:p>
            <a:pPr marL="0" indent="0">
              <a:buNone/>
            </a:pPr>
            <a:endParaRPr lang="en-US" dirty="0"/>
          </a:p>
          <a:p>
            <a:pPr marL="0" indent="0">
              <a:buNone/>
            </a:pPr>
            <a:r>
              <a:rPr lang="en-US" dirty="0"/>
              <a:t>⚖️ </a:t>
            </a:r>
            <a:r>
              <a:rPr lang="en-US" b="1" dirty="0"/>
              <a:t>Debate &amp; Discussion: </a:t>
            </a:r>
            <a:r>
              <a:rPr lang="en-US" dirty="0"/>
              <a:t>Engage in a dynamic exchange of ideas, presenting counterarguments and critically analyzing opposing viewpoints.</a:t>
            </a:r>
          </a:p>
          <a:p>
            <a:pPr marL="0" indent="0">
              <a:buNone/>
            </a:pPr>
            <a:endParaRPr lang="en-US" dirty="0"/>
          </a:p>
          <a:p>
            <a:pPr marL="0" indent="0">
              <a:buNone/>
            </a:pPr>
            <a:r>
              <a:rPr lang="en-US" dirty="0"/>
              <a:t>📢 </a:t>
            </a:r>
            <a:r>
              <a:rPr lang="en-US" b="1" dirty="0"/>
              <a:t>Outcome Reflection: </a:t>
            </a:r>
            <a:r>
              <a:rPr lang="en-US" dirty="0"/>
              <a:t>Summarize key takeaways—did a consensus emerge, or do perspectives remain divided on the reality of achieving global sustainability goals?</a:t>
            </a:r>
          </a:p>
          <a:p>
            <a:endParaRPr lang="en-GB" dirty="0"/>
          </a:p>
        </p:txBody>
      </p:sp>
    </p:spTree>
    <p:extLst>
      <p:ext uri="{BB962C8B-B14F-4D97-AF65-F5344CB8AC3E}">
        <p14:creationId xmlns:p14="http://schemas.microsoft.com/office/powerpoint/2010/main" val="35064217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3B3FC4-ED7A-0E73-E8CC-0F84C3ABC66A}"/>
              </a:ext>
            </a:extLst>
          </p:cNvPr>
          <p:cNvSpPr>
            <a:spLocks noGrp="1"/>
          </p:cNvSpPr>
          <p:nvPr>
            <p:ph type="title"/>
          </p:nvPr>
        </p:nvSpPr>
        <p:spPr>
          <a:xfrm>
            <a:off x="5568534" y="603504"/>
            <a:ext cx="5916169" cy="1527048"/>
          </a:xfrm>
        </p:spPr>
        <p:txBody>
          <a:bodyPr anchor="b">
            <a:normAutofit/>
          </a:bodyPr>
          <a:lstStyle/>
          <a:p>
            <a:r>
              <a:rPr lang="en-GB" dirty="0"/>
              <a:t>Additional Support</a:t>
            </a:r>
          </a:p>
        </p:txBody>
      </p:sp>
      <p:sp>
        <p:nvSpPr>
          <p:cNvPr id="3" name="Content Placeholder 2">
            <a:extLst>
              <a:ext uri="{FF2B5EF4-FFF2-40B4-BE49-F238E27FC236}">
                <a16:creationId xmlns:a16="http://schemas.microsoft.com/office/drawing/2014/main" id="{93743DEB-9CB3-4373-A01E-98D009E1F4CD}"/>
              </a:ext>
            </a:extLst>
          </p:cNvPr>
          <p:cNvSpPr>
            <a:spLocks noGrp="1"/>
          </p:cNvSpPr>
          <p:nvPr>
            <p:ph idx="1"/>
          </p:nvPr>
        </p:nvSpPr>
        <p:spPr>
          <a:xfrm>
            <a:off x="5568533" y="2214282"/>
            <a:ext cx="5916169" cy="4095078"/>
          </a:xfrm>
        </p:spPr>
        <p:txBody>
          <a:bodyPr>
            <a:normAutofit/>
          </a:bodyPr>
          <a:lstStyle/>
          <a:p>
            <a:r>
              <a:rPr lang="en-US" sz="1800" dirty="0"/>
              <a:t>These educational games were created by Davina Bird and David Anderson as part of a funded project supported by PRME UK &amp; Ireland.</a:t>
            </a:r>
          </a:p>
          <a:p>
            <a:endParaRPr lang="en-US" sz="1800" dirty="0"/>
          </a:p>
          <a:p>
            <a:r>
              <a:rPr lang="en-US" sz="1800" dirty="0"/>
              <a:t>This resource is designed to enhance learning, spark discussion, and encourage interactive engagement with sustainability and responsible management principles.</a:t>
            </a:r>
          </a:p>
          <a:p>
            <a:endParaRPr lang="en-US" sz="1800" dirty="0"/>
          </a:p>
          <a:p>
            <a:r>
              <a:rPr lang="en-US" sz="1800" dirty="0"/>
              <a:t>For further guidance, collaboration, or questions about integrating these games into your curriculum, feel free to reach out:</a:t>
            </a:r>
          </a:p>
          <a:p>
            <a:pPr lvl="1"/>
            <a:r>
              <a:rPr lang="en-US" sz="1800" dirty="0"/>
              <a:t>Davina Bird: </a:t>
            </a:r>
            <a:r>
              <a:rPr lang="en-US" sz="1800" dirty="0">
                <a:hlinkClick r:id="rId2"/>
              </a:rPr>
              <a:t>dbird@lincoln.ac.uk</a:t>
            </a:r>
            <a:endParaRPr lang="en-US" sz="1800" dirty="0"/>
          </a:p>
          <a:p>
            <a:pPr lvl="1"/>
            <a:r>
              <a:rPr lang="en-US" sz="1800" dirty="0"/>
              <a:t>David Anderson: </a:t>
            </a:r>
            <a:r>
              <a:rPr lang="en-US" sz="1800" dirty="0">
                <a:hlinkClick r:id="rId3"/>
              </a:rPr>
              <a:t>danderson@lincoln.ac.uk</a:t>
            </a:r>
            <a:r>
              <a:rPr lang="en-US" sz="1800" dirty="0"/>
              <a:t> </a:t>
            </a:r>
          </a:p>
        </p:txBody>
      </p:sp>
      <p:sp>
        <p:nvSpPr>
          <p:cNvPr id="19" name="Rectangle 3">
            <a:extLst>
              <a:ext uri="{FF2B5EF4-FFF2-40B4-BE49-F238E27FC236}">
                <a16:creationId xmlns:a16="http://schemas.microsoft.com/office/drawing/2014/main" id="{80BB2B98-612C-E14D-FC8E-6B9F5CD20F83}"/>
              </a:ext>
            </a:extLst>
          </p:cNvPr>
          <p:cNvSpPr>
            <a:spLocks noChangeArrowheads="1"/>
          </p:cNvSpPr>
          <p:nvPr/>
        </p:nvSpPr>
        <p:spPr bwMode="auto">
          <a:xfrm>
            <a:off x="0" y="5170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48D21924-8707-4A2C-5C16-31DAEFAE2F37}"/>
              </a:ext>
            </a:extLst>
          </p:cNvPr>
          <p:cNvGrpSpPr/>
          <p:nvPr/>
        </p:nvGrpSpPr>
        <p:grpSpPr>
          <a:xfrm>
            <a:off x="0" y="0"/>
            <a:ext cx="4910328" cy="6858000"/>
            <a:chOff x="0" y="0"/>
            <a:chExt cx="4910328" cy="6858000"/>
          </a:xfrm>
        </p:grpSpPr>
        <p:pic>
          <p:nvPicPr>
            <p:cNvPr id="30" name="Picture 29" descr="A group of white boxes with colorful labels&#10;&#10;AI-generated content may be incorrect.">
              <a:extLst>
                <a:ext uri="{FF2B5EF4-FFF2-40B4-BE49-F238E27FC236}">
                  <a16:creationId xmlns:a16="http://schemas.microsoft.com/office/drawing/2014/main" id="{E4486712-D5E6-81F1-718D-30FAEA85A3AE}"/>
                </a:ext>
              </a:extLst>
            </p:cNvPr>
            <p:cNvPicPr>
              <a:picLocks noChangeAspect="1"/>
            </p:cNvPicPr>
            <p:nvPr/>
          </p:nvPicPr>
          <p:blipFill>
            <a:blip r:embed="rId4">
              <a:extLst>
                <a:ext uri="{28A0092B-C50C-407E-A947-70E740481C1C}">
                  <a14:useLocalDpi xmlns:a14="http://schemas.microsoft.com/office/drawing/2010/main" val="0"/>
                </a:ext>
              </a:extLst>
            </a:blip>
            <a:srcRect t="2267" b="2267"/>
            <a:stretch>
              <a:fillRect/>
            </a:stretch>
          </p:blipFill>
          <p:spPr>
            <a:xfrm rot="5400000">
              <a:off x="-973836" y="973836"/>
              <a:ext cx="6858000" cy="4910328"/>
            </a:xfrm>
            <a:prstGeom prst="rect">
              <a:avLst/>
            </a:prstGeom>
          </p:spPr>
        </p:pic>
        <p:sp>
          <p:nvSpPr>
            <p:cNvPr id="8" name="Rectangle 7">
              <a:extLst>
                <a:ext uri="{FF2B5EF4-FFF2-40B4-BE49-F238E27FC236}">
                  <a16:creationId xmlns:a16="http://schemas.microsoft.com/office/drawing/2014/main" id="{70F2C3B4-ADD2-2DBD-67DA-C2679BE56085}"/>
                </a:ext>
              </a:extLst>
            </p:cNvPr>
            <p:cNvSpPr/>
            <p:nvPr/>
          </p:nvSpPr>
          <p:spPr>
            <a:xfrm>
              <a:off x="1012723" y="3726426"/>
              <a:ext cx="953729" cy="55060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7AAEBD4-601D-11FB-9BF2-5D661FD36604}"/>
                </a:ext>
              </a:extLst>
            </p:cNvPr>
            <p:cNvSpPr txBox="1"/>
            <p:nvPr/>
          </p:nvSpPr>
          <p:spPr>
            <a:xfrm>
              <a:off x="1140541" y="3775587"/>
              <a:ext cx="707923" cy="430887"/>
            </a:xfrm>
            <a:prstGeom prst="rect">
              <a:avLst/>
            </a:prstGeom>
            <a:noFill/>
          </p:spPr>
          <p:txBody>
            <a:bodyPr wrap="square" rtlCol="0">
              <a:spAutoFit/>
            </a:bodyPr>
            <a:lstStyle/>
            <a:p>
              <a:pPr algn="ctr"/>
              <a:r>
                <a:rPr lang="en-GB" sz="1100" dirty="0">
                  <a:latin typeface="Papyrus" panose="03070502060502030205" pitchFamily="66" charset="0"/>
                </a:rPr>
                <a:t>PRME Pumps</a:t>
              </a:r>
            </a:p>
          </p:txBody>
        </p:sp>
      </p:grpSp>
    </p:spTree>
    <p:extLst>
      <p:ext uri="{BB962C8B-B14F-4D97-AF65-F5344CB8AC3E}">
        <p14:creationId xmlns:p14="http://schemas.microsoft.com/office/powerpoint/2010/main" val="2616290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031E7-424F-52B1-CC6B-8D544E4C6F8F}"/>
              </a:ext>
            </a:extLst>
          </p:cNvPr>
          <p:cNvSpPr>
            <a:spLocks noGrp="1"/>
          </p:cNvSpPr>
          <p:nvPr>
            <p:ph type="title"/>
          </p:nvPr>
        </p:nvSpPr>
        <p:spPr/>
        <p:txBody>
          <a:bodyPr/>
          <a:lstStyle/>
          <a:p>
            <a:r>
              <a:rPr lang="en-US" dirty="0"/>
              <a:t>Educational Pack</a:t>
            </a:r>
            <a:endParaRPr lang="en-GB" dirty="0"/>
          </a:p>
        </p:txBody>
      </p:sp>
      <p:sp>
        <p:nvSpPr>
          <p:cNvPr id="3" name="Content Placeholder 2">
            <a:extLst>
              <a:ext uri="{FF2B5EF4-FFF2-40B4-BE49-F238E27FC236}">
                <a16:creationId xmlns:a16="http://schemas.microsoft.com/office/drawing/2014/main" id="{7ECC28A1-92A4-1C1C-36C3-C7472EECDA0E}"/>
              </a:ext>
            </a:extLst>
          </p:cNvPr>
          <p:cNvSpPr>
            <a:spLocks noGrp="1"/>
          </p:cNvSpPr>
          <p:nvPr>
            <p:ph idx="1"/>
          </p:nvPr>
        </p:nvSpPr>
        <p:spPr>
          <a:xfrm>
            <a:off x="838200" y="1825625"/>
            <a:ext cx="6092952" cy="4351338"/>
          </a:xfrm>
        </p:spPr>
        <p:txBody>
          <a:bodyPr>
            <a:normAutofit fontScale="85000" lnSpcReduction="20000"/>
          </a:bodyPr>
          <a:lstStyle/>
          <a:p>
            <a:pPr marL="0" indent="0">
              <a:buNone/>
            </a:pPr>
            <a:r>
              <a:rPr lang="en-US" dirty="0"/>
              <a:t>Includes: </a:t>
            </a:r>
          </a:p>
          <a:p>
            <a:pPr marL="0" indent="0">
              <a:buNone/>
            </a:pPr>
            <a:endParaRPr lang="en-US" dirty="0"/>
          </a:p>
          <a:p>
            <a:r>
              <a:rPr lang="en-US" dirty="0"/>
              <a:t>Print &amp; Play copy of each game (PDFs)</a:t>
            </a:r>
          </a:p>
          <a:p>
            <a:pPr lvl="1"/>
            <a:r>
              <a:rPr lang="en-US" dirty="0"/>
              <a:t>Game cards </a:t>
            </a:r>
          </a:p>
          <a:p>
            <a:pPr lvl="1"/>
            <a:r>
              <a:rPr lang="en-US" dirty="0"/>
              <a:t>Instructions </a:t>
            </a:r>
          </a:p>
          <a:p>
            <a:pPr lvl="1"/>
            <a:endParaRPr lang="en-US" dirty="0"/>
          </a:p>
          <a:p>
            <a:r>
              <a:rPr lang="en-US" dirty="0"/>
              <a:t>Teaching Support Resources (these slides)</a:t>
            </a:r>
          </a:p>
          <a:p>
            <a:pPr lvl="1"/>
            <a:r>
              <a:rPr lang="en-GB" dirty="0">
                <a:solidFill>
                  <a:srgbClr val="000000"/>
                </a:solidFill>
                <a:latin typeface="Calibri" panose="020F0502020204030204" pitchFamily="34" charset="0"/>
                <a:ea typeface="Calibri" panose="020F0502020204030204" pitchFamily="34" charset="0"/>
                <a:cs typeface="Arial" panose="020B0604020202020204" pitchFamily="34" charset="0"/>
              </a:rPr>
              <a:t>Intended outcomes </a:t>
            </a:r>
          </a:p>
          <a:p>
            <a:pPr lvl="1"/>
            <a:r>
              <a:rPr lang="en-GB" dirty="0">
                <a:solidFill>
                  <a:srgbClr val="000000"/>
                </a:solidFill>
                <a:latin typeface="Calibri" panose="020F0502020204030204" pitchFamily="34" charset="0"/>
                <a:ea typeface="Calibri" panose="020F0502020204030204" pitchFamily="34" charset="0"/>
                <a:cs typeface="Arial" panose="020B0604020202020204" pitchFamily="34" charset="0"/>
              </a:rPr>
              <a:t>How to play the game</a:t>
            </a:r>
          </a:p>
          <a:p>
            <a:pPr lvl="1"/>
            <a:r>
              <a:rPr lang="en-GB" dirty="0">
                <a:solidFill>
                  <a:srgbClr val="000000"/>
                </a:solidFill>
                <a:latin typeface="Calibri" panose="020F0502020204030204" pitchFamily="34" charset="0"/>
                <a:ea typeface="Calibri" panose="020F0502020204030204" pitchFamily="34" charset="0"/>
                <a:cs typeface="Arial" panose="020B0604020202020204" pitchFamily="34" charset="0"/>
              </a:rPr>
              <a:t>Suggested activities*</a:t>
            </a:r>
          </a:p>
          <a:p>
            <a:pPr marL="0" indent="0">
              <a:buNone/>
            </a:pPr>
            <a:endParaRPr lang="en-GB"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marL="0" indent="0">
              <a:buNone/>
            </a:pPr>
            <a:r>
              <a:rPr lang="en-GB" sz="2200" dirty="0">
                <a:solidFill>
                  <a:srgbClr val="000000"/>
                </a:solidFill>
                <a:latin typeface="Calibri" panose="020F0502020204030204" pitchFamily="34" charset="0"/>
                <a:ea typeface="Calibri" panose="020F0502020204030204" pitchFamily="34" charset="0"/>
                <a:cs typeface="Arial" panose="020B0604020202020204" pitchFamily="34" charset="0"/>
              </a:rPr>
              <a:t>*Educators are encouraged to adapt these to best suit student needs.</a:t>
            </a:r>
          </a:p>
        </p:txBody>
      </p:sp>
      <p:pic>
        <p:nvPicPr>
          <p:cNvPr id="5" name="Picture 4">
            <a:extLst>
              <a:ext uri="{FF2B5EF4-FFF2-40B4-BE49-F238E27FC236}">
                <a16:creationId xmlns:a16="http://schemas.microsoft.com/office/drawing/2014/main" id="{7A962471-7E84-D451-4E0A-007A56E1ECB7}"/>
              </a:ext>
            </a:extLst>
          </p:cNvPr>
          <p:cNvPicPr>
            <a:picLocks noChangeAspect="1"/>
          </p:cNvPicPr>
          <p:nvPr/>
        </p:nvPicPr>
        <p:blipFill>
          <a:blip r:embed="rId2"/>
          <a:stretch>
            <a:fillRect/>
          </a:stretch>
        </p:blipFill>
        <p:spPr>
          <a:xfrm>
            <a:off x="7010399" y="437493"/>
            <a:ext cx="4803711" cy="6055382"/>
          </a:xfrm>
          <a:prstGeom prst="rect">
            <a:avLst/>
          </a:prstGeom>
          <a:ln>
            <a:solidFill>
              <a:schemeClr val="tx1"/>
            </a:solidFill>
          </a:ln>
        </p:spPr>
      </p:pic>
    </p:spTree>
    <p:extLst>
      <p:ext uri="{BB962C8B-B14F-4D97-AF65-F5344CB8AC3E}">
        <p14:creationId xmlns:p14="http://schemas.microsoft.com/office/powerpoint/2010/main" val="308697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670E9D-20D2-1055-C819-23B50DF3494F}"/>
              </a:ext>
            </a:extLst>
          </p:cNvPr>
          <p:cNvSpPr>
            <a:spLocks noGrp="1"/>
          </p:cNvSpPr>
          <p:nvPr>
            <p:ph type="title"/>
          </p:nvPr>
        </p:nvSpPr>
        <p:spPr>
          <a:xfrm>
            <a:off x="612647" y="42430"/>
            <a:ext cx="4361686" cy="1527048"/>
          </a:xfrm>
        </p:spPr>
        <p:txBody>
          <a:bodyPr anchor="b">
            <a:normAutofit/>
          </a:bodyPr>
          <a:lstStyle/>
          <a:p>
            <a:r>
              <a:rPr lang="en-GB" dirty="0"/>
              <a:t>How to use this Educational Pack</a:t>
            </a:r>
          </a:p>
        </p:txBody>
      </p:sp>
      <p:graphicFrame>
        <p:nvGraphicFramePr>
          <p:cNvPr id="17" name="Content Placeholder 2">
            <a:extLst>
              <a:ext uri="{FF2B5EF4-FFF2-40B4-BE49-F238E27FC236}">
                <a16:creationId xmlns:a16="http://schemas.microsoft.com/office/drawing/2014/main" id="{6EC2039F-678D-A1E1-D6FF-C074820B5C20}"/>
              </a:ext>
            </a:extLst>
          </p:cNvPr>
          <p:cNvGraphicFramePr>
            <a:graphicFrameLocks noGrp="1"/>
          </p:cNvGraphicFramePr>
          <p:nvPr>
            <p:ph idx="1"/>
            <p:extLst>
              <p:ext uri="{D42A27DB-BD31-4B8C-83A1-F6EECF244321}">
                <p14:modId xmlns:p14="http://schemas.microsoft.com/office/powerpoint/2010/main" val="97683069"/>
              </p:ext>
            </p:extLst>
          </p:nvPr>
        </p:nvGraphicFramePr>
        <p:xfrm>
          <a:off x="612647" y="1725120"/>
          <a:ext cx="5992434" cy="4934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a:extLst>
              <a:ext uri="{FF2B5EF4-FFF2-40B4-BE49-F238E27FC236}">
                <a16:creationId xmlns:a16="http://schemas.microsoft.com/office/drawing/2014/main" id="{6773DC4F-717F-8836-61E8-4434DF9776CB}"/>
              </a:ext>
            </a:extLst>
          </p:cNvPr>
          <p:cNvGrpSpPr/>
          <p:nvPr/>
        </p:nvGrpSpPr>
        <p:grpSpPr>
          <a:xfrm>
            <a:off x="7281672" y="0"/>
            <a:ext cx="4910328" cy="6858000"/>
            <a:chOff x="7281672" y="0"/>
            <a:chExt cx="4910328" cy="6858000"/>
          </a:xfrm>
        </p:grpSpPr>
        <p:grpSp>
          <p:nvGrpSpPr>
            <p:cNvPr id="5" name="Group 4">
              <a:extLst>
                <a:ext uri="{FF2B5EF4-FFF2-40B4-BE49-F238E27FC236}">
                  <a16:creationId xmlns:a16="http://schemas.microsoft.com/office/drawing/2014/main" id="{A6A2FE46-344C-2D9A-7EEB-62C38EF1E144}"/>
                </a:ext>
              </a:extLst>
            </p:cNvPr>
            <p:cNvGrpSpPr/>
            <p:nvPr/>
          </p:nvGrpSpPr>
          <p:grpSpPr>
            <a:xfrm>
              <a:off x="7281672" y="0"/>
              <a:ext cx="4910328" cy="6858000"/>
              <a:chOff x="7281672" y="0"/>
              <a:chExt cx="4910328" cy="6858000"/>
            </a:xfrm>
          </p:grpSpPr>
          <p:pic>
            <p:nvPicPr>
              <p:cNvPr id="3" name="Picture 2" descr="A group of white boxes with colorful labels&#10;&#10;AI-generated content may be incorrect.">
                <a:extLst>
                  <a:ext uri="{FF2B5EF4-FFF2-40B4-BE49-F238E27FC236}">
                    <a16:creationId xmlns:a16="http://schemas.microsoft.com/office/drawing/2014/main" id="{7D3A00CB-272F-5C11-BC97-31D10B9E08D0}"/>
                  </a:ext>
                </a:extLst>
              </p:cNvPr>
              <p:cNvPicPr>
                <a:picLocks noChangeAspect="1"/>
              </p:cNvPicPr>
              <p:nvPr/>
            </p:nvPicPr>
            <p:blipFill>
              <a:blip r:embed="rId7">
                <a:extLst>
                  <a:ext uri="{28A0092B-C50C-407E-A947-70E740481C1C}">
                    <a14:useLocalDpi xmlns:a14="http://schemas.microsoft.com/office/drawing/2010/main" val="0"/>
                  </a:ext>
                </a:extLst>
              </a:blip>
              <a:srcRect t="2267" b="2267"/>
              <a:stretch>
                <a:fillRect/>
              </a:stretch>
            </p:blipFill>
            <p:spPr>
              <a:xfrm rot="5400000">
                <a:off x="6307836" y="973836"/>
                <a:ext cx="6858000" cy="4910328"/>
              </a:xfrm>
              <a:prstGeom prst="rect">
                <a:avLst/>
              </a:prstGeom>
            </p:spPr>
          </p:pic>
          <p:sp>
            <p:nvSpPr>
              <p:cNvPr id="4" name="Rectangle 3">
                <a:extLst>
                  <a:ext uri="{FF2B5EF4-FFF2-40B4-BE49-F238E27FC236}">
                    <a16:creationId xmlns:a16="http://schemas.microsoft.com/office/drawing/2014/main" id="{FDBB9837-11F5-4BF0-40C4-CFBB075CE17E}"/>
                  </a:ext>
                </a:extLst>
              </p:cNvPr>
              <p:cNvSpPr/>
              <p:nvPr/>
            </p:nvSpPr>
            <p:spPr>
              <a:xfrm>
                <a:off x="8308258" y="3736258"/>
                <a:ext cx="953729" cy="55060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a:extLst>
                <a:ext uri="{FF2B5EF4-FFF2-40B4-BE49-F238E27FC236}">
                  <a16:creationId xmlns:a16="http://schemas.microsoft.com/office/drawing/2014/main" id="{C64539C7-E798-D3D6-5478-247A30B07B82}"/>
                </a:ext>
              </a:extLst>
            </p:cNvPr>
            <p:cNvSpPr txBox="1"/>
            <p:nvPr/>
          </p:nvSpPr>
          <p:spPr>
            <a:xfrm>
              <a:off x="8436076" y="3785419"/>
              <a:ext cx="707923" cy="430887"/>
            </a:xfrm>
            <a:prstGeom prst="rect">
              <a:avLst/>
            </a:prstGeom>
            <a:noFill/>
          </p:spPr>
          <p:txBody>
            <a:bodyPr wrap="square" rtlCol="0">
              <a:spAutoFit/>
            </a:bodyPr>
            <a:lstStyle/>
            <a:p>
              <a:pPr algn="ctr"/>
              <a:r>
                <a:rPr lang="en-GB" sz="1100" dirty="0">
                  <a:latin typeface="Papyrus" panose="03070502060502030205" pitchFamily="66" charset="0"/>
                </a:rPr>
                <a:t>PRME Pumps</a:t>
              </a:r>
            </a:p>
          </p:txBody>
        </p:sp>
      </p:grpSp>
    </p:spTree>
    <p:extLst>
      <p:ext uri="{BB962C8B-B14F-4D97-AF65-F5344CB8AC3E}">
        <p14:creationId xmlns:p14="http://schemas.microsoft.com/office/powerpoint/2010/main" val="172810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D3F14-774B-044A-F44C-D77E2D6C9C7E}"/>
              </a:ext>
            </a:extLst>
          </p:cNvPr>
          <p:cNvSpPr>
            <a:spLocks noGrp="1"/>
          </p:cNvSpPr>
          <p:nvPr>
            <p:ph type="title"/>
          </p:nvPr>
        </p:nvSpPr>
        <p:spPr/>
        <p:txBody>
          <a:bodyPr/>
          <a:lstStyle/>
          <a:p>
            <a:r>
              <a:rPr lang="en-GB"/>
              <a:t>PRME: Principles for Responsible Management Education</a:t>
            </a:r>
          </a:p>
        </p:txBody>
      </p:sp>
      <p:sp>
        <p:nvSpPr>
          <p:cNvPr id="3" name="Content Placeholder 2">
            <a:extLst>
              <a:ext uri="{FF2B5EF4-FFF2-40B4-BE49-F238E27FC236}">
                <a16:creationId xmlns:a16="http://schemas.microsoft.com/office/drawing/2014/main" id="{8A24D557-2242-E2F7-8D0D-D0DDF15D30B3}"/>
              </a:ext>
            </a:extLst>
          </p:cNvPr>
          <p:cNvSpPr>
            <a:spLocks noGrp="1"/>
          </p:cNvSpPr>
          <p:nvPr>
            <p:ph idx="1"/>
          </p:nvPr>
        </p:nvSpPr>
        <p:spPr/>
        <p:txBody>
          <a:bodyPr>
            <a:normAutofit/>
          </a:bodyPr>
          <a:lstStyle/>
          <a:p>
            <a:r>
              <a:rPr lang="en-US" sz="2200" dirty="0">
                <a:solidFill>
                  <a:srgbClr val="4B4A4A"/>
                </a:solidFill>
                <a:latin typeface="Geist" pitchFamily="34" charset="0"/>
                <a:ea typeface="Geist" pitchFamily="34" charset="-122"/>
                <a:cs typeface="Geist" pitchFamily="34" charset="-120"/>
              </a:rPr>
              <a:t>The Principles for Responsible Management Education (PRME) is an UN-backed initiative. </a:t>
            </a:r>
          </a:p>
          <a:p>
            <a:r>
              <a:rPr lang="en-US" sz="2200" dirty="0">
                <a:solidFill>
                  <a:srgbClr val="4B4A4A"/>
                </a:solidFill>
                <a:latin typeface="Geist" pitchFamily="34" charset="0"/>
                <a:ea typeface="Geist" pitchFamily="34" charset="-122"/>
                <a:cs typeface="Geist" pitchFamily="34" charset="-120"/>
              </a:rPr>
              <a:t>It aims to inspire and lead global responsible management education, research, and thinking. </a:t>
            </a:r>
          </a:p>
          <a:p>
            <a:r>
              <a:rPr lang="en-US" sz="2200" dirty="0">
                <a:solidFill>
                  <a:srgbClr val="4B4A4A"/>
                </a:solidFill>
                <a:latin typeface="Geist" pitchFamily="34" charset="0"/>
                <a:ea typeface="Geist" pitchFamily="34" charset="-122"/>
                <a:cs typeface="Geist" pitchFamily="34" charset="-120"/>
              </a:rPr>
              <a:t>PRME transforms business education by adding sustainability and social responsibility into its core teaching.</a:t>
            </a:r>
          </a:p>
          <a:p>
            <a:r>
              <a:rPr lang="en-US" sz="2200" dirty="0">
                <a:solidFill>
                  <a:srgbClr val="4B4A4A"/>
                </a:solidFill>
                <a:latin typeface="Geist" pitchFamily="34" charset="0"/>
                <a:ea typeface="Geist" pitchFamily="34" charset="-122"/>
                <a:hlinkClick r:id="rId2"/>
              </a:rPr>
              <a:t>Seven Principles:</a:t>
            </a:r>
            <a:endParaRPr lang="en-US" sz="2200" dirty="0"/>
          </a:p>
          <a:p>
            <a:endParaRPr lang="en-GB" sz="2200" dirty="0"/>
          </a:p>
        </p:txBody>
      </p:sp>
      <p:pic>
        <p:nvPicPr>
          <p:cNvPr id="5" name="Picture 4" descr="A group of icons on a white background&#10;&#10;AI-generated content may be incorrect.">
            <a:extLst>
              <a:ext uri="{FF2B5EF4-FFF2-40B4-BE49-F238E27FC236}">
                <a16:creationId xmlns:a16="http://schemas.microsoft.com/office/drawing/2014/main" id="{6EC767EE-6FF1-E18B-D8DE-804D81569C94}"/>
              </a:ext>
            </a:extLst>
          </p:cNvPr>
          <p:cNvPicPr>
            <a:picLocks noChangeAspect="1"/>
          </p:cNvPicPr>
          <p:nvPr/>
        </p:nvPicPr>
        <p:blipFill>
          <a:blip r:embed="rId3">
            <a:extLst>
              <a:ext uri="{28A0092B-C50C-407E-A947-70E740481C1C}">
                <a14:useLocalDpi xmlns:a14="http://schemas.microsoft.com/office/drawing/2010/main" val="0"/>
              </a:ext>
            </a:extLst>
          </a:blip>
          <a:srcRect l="11494" t="20003" r="9425" b="21351"/>
          <a:stretch/>
        </p:blipFill>
        <p:spPr>
          <a:xfrm>
            <a:off x="3159760" y="3827054"/>
            <a:ext cx="6923164" cy="2888006"/>
          </a:xfrm>
          <a:prstGeom prst="rect">
            <a:avLst/>
          </a:prstGeom>
        </p:spPr>
      </p:pic>
    </p:spTree>
    <p:extLst>
      <p:ext uri="{BB962C8B-B14F-4D97-AF65-F5344CB8AC3E}">
        <p14:creationId xmlns:p14="http://schemas.microsoft.com/office/powerpoint/2010/main" val="336163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35304-5C69-D641-4B75-1C57F626AC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94606A-02CD-44B1-ED72-2EF6D5EAB140}"/>
              </a:ext>
            </a:extLst>
          </p:cNvPr>
          <p:cNvSpPr>
            <a:spLocks noGrp="1"/>
          </p:cNvSpPr>
          <p:nvPr>
            <p:ph type="title"/>
          </p:nvPr>
        </p:nvSpPr>
        <p:spPr/>
        <p:txBody>
          <a:bodyPr/>
          <a:lstStyle/>
          <a:p>
            <a:r>
              <a:rPr lang="en-GB" dirty="0"/>
              <a:t>SDGs: Sustainable Development Goals </a:t>
            </a:r>
          </a:p>
        </p:txBody>
      </p:sp>
      <p:sp>
        <p:nvSpPr>
          <p:cNvPr id="3" name="Content Placeholder 2">
            <a:extLst>
              <a:ext uri="{FF2B5EF4-FFF2-40B4-BE49-F238E27FC236}">
                <a16:creationId xmlns:a16="http://schemas.microsoft.com/office/drawing/2014/main" id="{D91D888E-030C-07B0-AFF7-62332121CD1A}"/>
              </a:ext>
            </a:extLst>
          </p:cNvPr>
          <p:cNvSpPr>
            <a:spLocks noGrp="1"/>
          </p:cNvSpPr>
          <p:nvPr>
            <p:ph idx="1"/>
          </p:nvPr>
        </p:nvSpPr>
        <p:spPr/>
        <p:txBody>
          <a:bodyPr>
            <a:normAutofit/>
          </a:bodyPr>
          <a:lstStyle/>
          <a:p>
            <a:r>
              <a:rPr lang="en-US" sz="2000" dirty="0"/>
              <a:t>The </a:t>
            </a:r>
            <a:r>
              <a:rPr lang="en-US" sz="2000" b="1" dirty="0"/>
              <a:t>Sustainable Development Goals (SDGs)</a:t>
            </a:r>
            <a:r>
              <a:rPr lang="en-US" sz="2000" dirty="0"/>
              <a:t> are a collection of </a:t>
            </a:r>
            <a:r>
              <a:rPr lang="en-US" sz="2000" b="1" dirty="0"/>
              <a:t>17 interlinked global goals</a:t>
            </a:r>
            <a:r>
              <a:rPr lang="en-US" sz="2000" dirty="0"/>
              <a:t> designed to be a "blueprint to achieve a better and more sustainable future for all." </a:t>
            </a:r>
          </a:p>
          <a:p>
            <a:r>
              <a:rPr lang="en-US" sz="2000" dirty="0"/>
              <a:t>Adopted by all United Nations Member States in 2015 as part of the 2030 Agenda for Sustainable Development, they address the global challenges we face.​</a:t>
            </a:r>
            <a:endParaRPr lang="en-GB" sz="2000" dirty="0"/>
          </a:p>
        </p:txBody>
      </p:sp>
      <p:pic>
        <p:nvPicPr>
          <p:cNvPr id="1026" name="Picture 2" descr="THE 17 GOALS | Sustainable Development">
            <a:extLst>
              <a:ext uri="{FF2B5EF4-FFF2-40B4-BE49-F238E27FC236}">
                <a16:creationId xmlns:a16="http://schemas.microsoft.com/office/drawing/2014/main" id="{C092484B-9506-7526-41D0-E604CE3072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40" t="18750" r="6874" b="8056"/>
          <a:stretch>
            <a:fillRect/>
          </a:stretch>
        </p:blipFill>
        <p:spPr bwMode="auto">
          <a:xfrm>
            <a:off x="3029267" y="3305075"/>
            <a:ext cx="6133465" cy="300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734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3fd7ca8-d4a3-41cf-bf45-c1ca2b3e5ba8" xsi:nil="true"/>
    <lcf76f155ced4ddcb4097134ff3c332f xmlns="a5dd17e0-5332-44a2-8607-150da0729d1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A6B51FC4A5F174BBAF6780C7D085D50" ma:contentTypeVersion="11" ma:contentTypeDescription="Create a new document." ma:contentTypeScope="" ma:versionID="9d48be2a6efb26e1160cc918e3b87c83">
  <xsd:schema xmlns:xsd="http://www.w3.org/2001/XMLSchema" xmlns:xs="http://www.w3.org/2001/XMLSchema" xmlns:p="http://schemas.microsoft.com/office/2006/metadata/properties" xmlns:ns2="a5dd17e0-5332-44a2-8607-150da0729d13" xmlns:ns3="d3fd7ca8-d4a3-41cf-bf45-c1ca2b3e5ba8" targetNamespace="http://schemas.microsoft.com/office/2006/metadata/properties" ma:root="true" ma:fieldsID="b13678029dbd02cdc0a8663123a19c33" ns2:_="" ns3:_="">
    <xsd:import namespace="a5dd17e0-5332-44a2-8607-150da0729d13"/>
    <xsd:import namespace="d3fd7ca8-d4a3-41cf-bf45-c1ca2b3e5ba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dd17e0-5332-44a2-8607-150da0729d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e2de7fa-1b65-42e9-b9b6-80fab1bb22b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fd7ca8-d4a3-41cf-bf45-c1ca2b3e5ba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2d96353-ee2c-4fad-a860-7d0707b8301b}" ma:internalName="TaxCatchAll" ma:showField="CatchAllData" ma:web="d3fd7ca8-d4a3-41cf-bf45-c1ca2b3e5b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5841C8-43C5-4860-94E0-4CBA5353E41F}">
  <ds:schemaRefs>
    <ds:schemaRef ds:uri="a5dd17e0-5332-44a2-8607-150da0729d13"/>
    <ds:schemaRef ds:uri="http://purl.org/dc/terms/"/>
    <ds:schemaRef ds:uri="d3fd7ca8-d4a3-41cf-bf45-c1ca2b3e5ba8"/>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0F396D8-8976-4E6F-974E-4E8093464A7C}">
  <ds:schemaRefs>
    <ds:schemaRef ds:uri="http://schemas.microsoft.com/sharepoint/v3/contenttype/forms"/>
  </ds:schemaRefs>
</ds:datastoreItem>
</file>

<file path=customXml/itemProps3.xml><?xml version="1.0" encoding="utf-8"?>
<ds:datastoreItem xmlns:ds="http://schemas.openxmlformats.org/officeDocument/2006/customXml" ds:itemID="{444C40E9-FA43-42DF-874D-42ADD6B88A7A}">
  <ds:schemaRefs>
    <ds:schemaRef ds:uri="a5dd17e0-5332-44a2-8607-150da0729d13"/>
    <ds:schemaRef ds:uri="d3fd7ca8-d4a3-41cf-bf45-c1ca2b3e5b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163</TotalTime>
  <Words>6445</Words>
  <Application>Microsoft Office PowerPoint</Application>
  <PresentationFormat>Widescreen</PresentationFormat>
  <Paragraphs>611</Paragraphs>
  <Slides>58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Aptos</vt:lpstr>
      <vt:lpstr>Aptos Display</vt:lpstr>
      <vt:lpstr>Aptos Narrow</vt:lpstr>
      <vt:lpstr>Arial</vt:lpstr>
      <vt:lpstr>Calibri</vt:lpstr>
      <vt:lpstr>Geist</vt:lpstr>
      <vt:lpstr>Papyrus</vt:lpstr>
      <vt:lpstr>Wingdings</vt:lpstr>
      <vt:lpstr>Office Theme</vt:lpstr>
      <vt:lpstr>PRME &amp; SDG Games:  Teaching Support Resources</vt:lpstr>
      <vt:lpstr>Acknowledgment</vt:lpstr>
      <vt:lpstr>Contents </vt:lpstr>
      <vt:lpstr>Aim of this PRME Games Project </vt:lpstr>
      <vt:lpstr>Project Game Outputs </vt:lpstr>
      <vt:lpstr>Educational Pack</vt:lpstr>
      <vt:lpstr>How to use this Educational Pack</vt:lpstr>
      <vt:lpstr>PRME: Principles for Responsible Management Education</vt:lpstr>
      <vt:lpstr>SDGs: Sustainable Development Goals </vt:lpstr>
      <vt:lpstr>PRME/SDG Useful Resources</vt:lpstr>
      <vt:lpstr>Games Summary</vt:lpstr>
      <vt:lpstr>1. SDG Memory Game</vt:lpstr>
      <vt:lpstr>Examples: 17 SDGs Memory Game</vt:lpstr>
      <vt:lpstr>Setup &amp; Gameplay</vt:lpstr>
      <vt:lpstr>Activity: Group Discussion</vt:lpstr>
      <vt:lpstr>Activity: Consulting Challenge</vt:lpstr>
      <vt:lpstr>Activity: The 5P Framework</vt:lpstr>
      <vt:lpstr>5P’s Framework</vt:lpstr>
      <vt:lpstr>2. PRME Pumps</vt:lpstr>
      <vt:lpstr>Examples: PRME Pumps</vt:lpstr>
      <vt:lpstr>Setup &amp; Gameplay</vt:lpstr>
      <vt:lpstr>Activity: The Strongest Card</vt:lpstr>
      <vt:lpstr>Activity: Business Strategy Workshop</vt:lpstr>
      <vt:lpstr>Activity: Categorizing Cards by SDG</vt:lpstr>
      <vt:lpstr>Activity: Create Your Own Card</vt:lpstr>
      <vt:lpstr>[Activity Template] SDG Action Card</vt:lpstr>
      <vt:lpstr>3. Cards For Sustainability Game</vt:lpstr>
      <vt:lpstr>Examples: Cards for Sustainability</vt:lpstr>
      <vt:lpstr>Set up &amp; Gameplay</vt:lpstr>
      <vt:lpstr>Variations</vt:lpstr>
      <vt:lpstr>Activity: Future Vision</vt:lpstr>
      <vt:lpstr>Activity: Impact Debate</vt:lpstr>
      <vt:lpstr>Activity: Personal Action Challenge </vt:lpstr>
      <vt:lpstr>Definitive Card List (SDG 1) No Poverty</vt:lpstr>
      <vt:lpstr>Definitive Card List (SDG 2) Zero Hunger</vt:lpstr>
      <vt:lpstr>Definitive Card List (SDG 3)  Good Health and Wellbeing </vt:lpstr>
      <vt:lpstr>Definitive Card List (SDG 4) Quality Education</vt:lpstr>
      <vt:lpstr>Definitive Card List (SDG 5) Gender Equality</vt:lpstr>
      <vt:lpstr>Definitive Card List (SDG 6) Clean Water and Sanitation</vt:lpstr>
      <vt:lpstr>Definitive Card List (SDG 7) Affordable and Clean Energy</vt:lpstr>
      <vt:lpstr>Definitive Card List (SDG 8) Decent Work and Economic Growth</vt:lpstr>
      <vt:lpstr>Definitive Card List (SDG 9) Industry, Innovation and Infrastructure</vt:lpstr>
      <vt:lpstr>Definitive Card List (SDG 10) Reduced Inequalities</vt:lpstr>
      <vt:lpstr>Definitive Card List (SDG 11) Sustainable Cities and Comunities</vt:lpstr>
      <vt:lpstr>Definitive Card List (SDG 12) Responsible Consumption and Production</vt:lpstr>
      <vt:lpstr>Definitive Card List (SDG 13) Climate Action</vt:lpstr>
      <vt:lpstr>Definitive Card List (SDG 14) Life Below Water</vt:lpstr>
      <vt:lpstr>Definitive Card List (SDG 15) Life on Land </vt:lpstr>
      <vt:lpstr>Definitive Card List (SDG 16) Peace, Justice and Strong Institutions</vt:lpstr>
      <vt:lpstr>Definitive Card List (SDG 17) Partnerships for the Goals</vt:lpstr>
      <vt:lpstr>4. Concord Game</vt:lpstr>
      <vt:lpstr>Examples: Concord</vt:lpstr>
      <vt:lpstr>Setup &amp; Gameplay</vt:lpstr>
      <vt:lpstr>Activity: Strategy &amp; Impact</vt:lpstr>
      <vt:lpstr>Activity: PRME &amp; SDG Recall</vt:lpstr>
      <vt:lpstr>Activity: Creative Redesign</vt:lpstr>
      <vt:lpstr>Activity: Achievability Debate</vt:lpstr>
      <vt:lpstr>Additional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Anderson</dc:creator>
  <cp:lastModifiedBy>Davina Bird</cp:lastModifiedBy>
  <cp:revision>2</cp:revision>
  <dcterms:created xsi:type="dcterms:W3CDTF">2025-06-02T08:58:03Z</dcterms:created>
  <dcterms:modified xsi:type="dcterms:W3CDTF">2025-09-05T12:26:45Z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0x0101006A6B51FC4A5F174BBAF6780C7D085D50</vt:lpwstr>
  </property>
  <property fmtid="{D5CDD505-2E9C-101B-9397-08002B2CF9AE}" pid="3" name="MediaServiceImageTags">
    <vt:lpwstr/>
  </property>
</Properties>
</file>